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448" r:id="rId2"/>
    <p:sldId id="446" r:id="rId3"/>
    <p:sldId id="437" r:id="rId4"/>
    <p:sldId id="453" r:id="rId5"/>
    <p:sldId id="439" r:id="rId6"/>
    <p:sldId id="440" r:id="rId7"/>
    <p:sldId id="441" r:id="rId8"/>
    <p:sldId id="449" r:id="rId9"/>
    <p:sldId id="443" r:id="rId10"/>
    <p:sldId id="444" r:id="rId11"/>
    <p:sldId id="451" r:id="rId12"/>
    <p:sldId id="44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14" autoAdjust="0"/>
    <p:restoredTop sz="94746" autoAdjust="0"/>
  </p:normalViewPr>
  <p:slideViewPr>
    <p:cSldViewPr snapToGrid="0">
      <p:cViewPr varScale="1">
        <p:scale>
          <a:sx n="98" d="100"/>
          <a:sy n="98" d="100"/>
        </p:scale>
        <p:origin x="-1440" y="-10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3872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22910-4F5D-0A44-9620-1059BA0F187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CF7CD-A8FF-EA4B-B749-06D6F5AB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1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9931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504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5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36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50759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17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6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2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47283-6C05-DD4B-8FC5-0C07CC09BD1B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0FD8B-AB4F-F243-967F-2F9E187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8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5510" y="132297"/>
            <a:ext cx="8836443" cy="6575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Garamon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aramond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aramond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aramond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aramond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aramond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1388"/>
            <a:ext cx="7772400" cy="1470025"/>
          </a:xfrm>
        </p:spPr>
        <p:txBody>
          <a:bodyPr/>
          <a:lstStyle/>
          <a:p>
            <a:r>
              <a:rPr lang="en-US" dirty="0" smtClean="0"/>
              <a:t>Tool Integration with LTI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9429" y="3719237"/>
            <a:ext cx="5658336" cy="2710406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Phil McGachey</a:t>
            </a:r>
          </a:p>
          <a:p>
            <a:endParaRPr lang="en-US" sz="2500" dirty="0" smtClean="0"/>
          </a:p>
          <a:p>
            <a:r>
              <a:rPr lang="en-US" sz="2500" dirty="0" smtClean="0"/>
              <a:t>Tech Lead</a:t>
            </a:r>
          </a:p>
          <a:p>
            <a:r>
              <a:rPr lang="en-US" sz="2500" dirty="0" smtClean="0"/>
              <a:t>Teaching and Learning Technologies</a:t>
            </a:r>
          </a:p>
        </p:txBody>
      </p:sp>
      <p:pic>
        <p:nvPicPr>
          <p:cNvPr id="5" name="Picture 4" descr="HUIT-ppt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559" y="468069"/>
            <a:ext cx="2362200" cy="189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5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 Sign-on</a:t>
            </a:r>
          </a:p>
          <a:p>
            <a:pPr lvl="1"/>
            <a:r>
              <a:rPr lang="en-US" dirty="0" smtClean="0"/>
              <a:t>Students will launch tool explicitly or implicitly</a:t>
            </a:r>
          </a:p>
          <a:p>
            <a:pPr lvl="1"/>
            <a:r>
              <a:rPr lang="en-US" dirty="0" smtClean="0"/>
              <a:t>First launch may involve account management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Resource Presentation</a:t>
            </a:r>
          </a:p>
          <a:p>
            <a:pPr lvl="1"/>
            <a:r>
              <a:rPr lang="en-US" dirty="0" smtClean="0"/>
              <a:t>Only the requested module will be shown</a:t>
            </a:r>
          </a:p>
          <a:p>
            <a:pPr lvl="1"/>
            <a:r>
              <a:rPr lang="en-US" dirty="0" smtClean="0"/>
              <a:t>No navigation or other clutter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Grade </a:t>
            </a:r>
            <a:r>
              <a:rPr lang="en-US" dirty="0" err="1" smtClean="0"/>
              <a:t>Passback</a:t>
            </a:r>
            <a:endParaRPr lang="en-US" dirty="0" smtClean="0"/>
          </a:p>
          <a:p>
            <a:pPr lvl="1"/>
            <a:r>
              <a:rPr lang="en-US" dirty="0" smtClean="0"/>
              <a:t>Use the LTI 1.1 standard to return a grade or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8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Link to or create an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course</a:t>
            </a:r>
          </a:p>
          <a:p>
            <a:pPr lvl="1"/>
            <a:r>
              <a:rPr lang="en-US" dirty="0" smtClean="0"/>
              <a:t>Some way to discover available resources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groups from the campus system</a:t>
            </a:r>
          </a:p>
          <a:p>
            <a:pPr lvl="1"/>
            <a:r>
              <a:rPr lang="en-US" dirty="0" smtClean="0"/>
              <a:t>Bulk operation to create user accounts</a:t>
            </a:r>
          </a:p>
          <a:p>
            <a:pPr lvl="1"/>
            <a:r>
              <a:rPr lang="en-US" dirty="0" smtClean="0"/>
              <a:t>Want to create anonymous users with no PII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Configure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tool from campus system</a:t>
            </a:r>
          </a:p>
          <a:p>
            <a:pPr lvl="1"/>
            <a:r>
              <a:rPr lang="en-US" dirty="0" smtClean="0"/>
              <a:t>Prompt user for any other necessary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5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groups have been formed</a:t>
            </a:r>
          </a:p>
          <a:p>
            <a:pPr lvl="1"/>
            <a:r>
              <a:rPr lang="en-US" dirty="0" smtClean="0"/>
              <a:t>Currently in the early phases</a:t>
            </a:r>
          </a:p>
          <a:p>
            <a:pPr lvl="1"/>
            <a:r>
              <a:rPr lang="en-US" dirty="0" smtClean="0"/>
              <a:t>Tool provider MVP planned 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 is run through the Open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community</a:t>
            </a:r>
            <a:endParaRPr lang="en-US" dirty="0"/>
          </a:p>
          <a:p>
            <a:pPr lvl="1"/>
            <a:r>
              <a:rPr lang="en-US" dirty="0" smtClean="0"/>
              <a:t>We welcome any more assistance</a:t>
            </a:r>
          </a:p>
          <a:p>
            <a:pPr lvl="1"/>
            <a:endParaRPr lang="en-US" dirty="0"/>
          </a:p>
          <a:p>
            <a:r>
              <a:rPr lang="en-US" dirty="0" smtClean="0"/>
              <a:t>Beth Porter from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is organizing the groups</a:t>
            </a:r>
          </a:p>
          <a:p>
            <a:pPr lvl="1"/>
            <a:r>
              <a:rPr lang="en-US" dirty="0" smtClean="0"/>
              <a:t>Contact her or Phil with questions or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7750"/>
            <a:ext cx="8229600" cy="497915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Harvard uses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for online courses</a:t>
            </a:r>
          </a:p>
          <a:p>
            <a:pPr lvl="1"/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Reach</a:t>
            </a:r>
          </a:p>
          <a:p>
            <a:pPr lvl="1"/>
            <a:endParaRPr lang="en-US" dirty="0"/>
          </a:p>
          <a:p>
            <a:r>
              <a:rPr lang="en-US" dirty="0" smtClean="0"/>
              <a:t>We use Canvas for on-campus courses</a:t>
            </a:r>
          </a:p>
          <a:p>
            <a:pPr lvl="1"/>
            <a:r>
              <a:rPr lang="en-US" dirty="0" smtClean="0"/>
              <a:t>Residential LMS tool set</a:t>
            </a:r>
          </a:p>
          <a:p>
            <a:pPr lvl="1"/>
            <a:r>
              <a:rPr lang="en-US" dirty="0" smtClean="0"/>
              <a:t>Integration with campus systems</a:t>
            </a:r>
          </a:p>
          <a:p>
            <a:pPr lvl="1"/>
            <a:endParaRPr lang="en-US" dirty="0"/>
          </a:p>
          <a:p>
            <a:r>
              <a:rPr lang="en-US" dirty="0" smtClean="0"/>
              <a:t>We want to share content between the two systems</a:t>
            </a:r>
          </a:p>
          <a:p>
            <a:r>
              <a:rPr lang="en-US" dirty="0" smtClean="0"/>
              <a:t>We are actively developing new pedagogical tools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8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Tools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protocol to integrate tools</a:t>
            </a:r>
          </a:p>
          <a:p>
            <a:pPr lvl="1"/>
            <a:r>
              <a:rPr lang="en-US" dirty="0" smtClean="0"/>
              <a:t>Connects systems across address spaces</a:t>
            </a:r>
          </a:p>
          <a:p>
            <a:pPr lvl="1"/>
            <a:r>
              <a:rPr lang="en-US" dirty="0" smtClean="0"/>
              <a:t>Allows information to pass between components</a:t>
            </a:r>
          </a:p>
          <a:p>
            <a:pPr lvl="1"/>
            <a:endParaRPr lang="en-US" dirty="0"/>
          </a:p>
          <a:p>
            <a:r>
              <a:rPr lang="en-US" dirty="0" smtClean="0"/>
              <a:t>Very </a:t>
            </a:r>
            <a:r>
              <a:rPr lang="en-US" dirty="0" smtClean="0"/>
              <a:t>widely supported</a:t>
            </a:r>
          </a:p>
          <a:p>
            <a:pPr lvl="1"/>
            <a:r>
              <a:rPr lang="en-US" dirty="0" smtClean="0"/>
              <a:t>Growing ecosystem of third-party tools</a:t>
            </a:r>
          </a:p>
          <a:p>
            <a:pPr lvl="1"/>
            <a:endParaRPr lang="en-US" dirty="0"/>
          </a:p>
          <a:p>
            <a:r>
              <a:rPr lang="en-US" dirty="0" smtClean="0"/>
              <a:t>Encourages experimentation</a:t>
            </a:r>
          </a:p>
          <a:p>
            <a:pPr lvl="1"/>
            <a:r>
              <a:rPr lang="en-US" dirty="0" smtClean="0"/>
              <a:t>Simple to set up</a:t>
            </a:r>
          </a:p>
          <a:p>
            <a:pPr lvl="1"/>
            <a:r>
              <a:rPr lang="en-US" dirty="0" smtClean="0"/>
              <a:t>Very localized failure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00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76" y="514441"/>
            <a:ext cx="3029255" cy="23293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04" y="4052987"/>
            <a:ext cx="3058613" cy="235193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566932" y="2231956"/>
            <a:ext cx="3056141" cy="2414518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LTI Provider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56632" y="1189789"/>
            <a:ext cx="2072105" cy="157747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21874" y="4443663"/>
            <a:ext cx="2072105" cy="182612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743050">
            <a:off x="3064134" y="2224159"/>
            <a:ext cx="2646242" cy="8154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LTI Launch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675715" flipH="1">
            <a:off x="3069486" y="2216143"/>
            <a:ext cx="2646242" cy="8154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821" y="1168400"/>
            <a:ext cx="2140284" cy="1612231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 rot="20162878">
            <a:off x="3096220" y="4181337"/>
            <a:ext cx="2646242" cy="8154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LTI Launch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20151230" flipH="1">
            <a:off x="3048097" y="4200056"/>
            <a:ext cx="2646242" cy="8154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800" y="4395577"/>
            <a:ext cx="2140284" cy="19276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9038" y="418703"/>
            <a:ext cx="3056141" cy="2414518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LTI Consumer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5771" y="4060880"/>
            <a:ext cx="3056141" cy="2414518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LTI Consumer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2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xit" presetSubtype="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Open </a:t>
            </a:r>
            <a:r>
              <a:rPr lang="en-US" dirty="0" err="1" smtClean="0"/>
              <a:t>edX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two parties in an LTI exchange</a:t>
            </a:r>
          </a:p>
          <a:p>
            <a:pPr lvl="1"/>
            <a:r>
              <a:rPr lang="en-US" dirty="0"/>
              <a:t>Consumer</a:t>
            </a:r>
          </a:p>
          <a:p>
            <a:pPr lvl="1"/>
            <a:r>
              <a:rPr lang="en-US" dirty="0" smtClean="0"/>
              <a:t>Provider</a:t>
            </a:r>
          </a:p>
          <a:p>
            <a:pPr lvl="1"/>
            <a:endParaRPr lang="en-US" dirty="0"/>
          </a:p>
          <a:p>
            <a:r>
              <a:rPr lang="en-US" dirty="0" smtClean="0"/>
              <a:t>We want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to be both</a:t>
            </a:r>
          </a:p>
          <a:p>
            <a:pPr lvl="1"/>
            <a:r>
              <a:rPr lang="en-US" dirty="0" smtClean="0"/>
              <a:t>Consumer to connect to external LTI tools</a:t>
            </a:r>
          </a:p>
          <a:p>
            <a:pPr lvl="1"/>
            <a:r>
              <a:rPr lang="en-US" dirty="0" smtClean="0"/>
              <a:t>Provider to export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course materials</a:t>
            </a:r>
          </a:p>
          <a:p>
            <a:pPr lvl="1"/>
            <a:endParaRPr lang="en-US" dirty="0"/>
          </a:p>
          <a:p>
            <a:r>
              <a:rPr lang="en-US" dirty="0" smtClean="0"/>
              <a:t>Approaching as two initiatives</a:t>
            </a:r>
          </a:p>
          <a:p>
            <a:pPr lvl="1"/>
            <a:r>
              <a:rPr lang="en-US" dirty="0" smtClean="0"/>
              <a:t>A lot of the same people in each</a:t>
            </a:r>
          </a:p>
        </p:txBody>
      </p:sp>
    </p:spTree>
    <p:extLst>
      <p:ext uri="{BB962C8B-B14F-4D97-AF65-F5344CB8AC3E}">
        <p14:creationId xmlns:p14="http://schemas.microsoft.com/office/powerpoint/2010/main" val="75760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as a Tool 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already accepts LTI tools</a:t>
            </a:r>
          </a:p>
          <a:p>
            <a:pPr lvl="1"/>
            <a:r>
              <a:rPr lang="en-US" dirty="0" smtClean="0"/>
              <a:t>Enable using a custom configuration setting</a:t>
            </a:r>
          </a:p>
          <a:p>
            <a:pPr lvl="1"/>
            <a:endParaRPr lang="en-US" dirty="0"/>
          </a:p>
          <a:p>
            <a:r>
              <a:rPr lang="en-US" dirty="0" smtClean="0"/>
              <a:t>Want to improve the user experience</a:t>
            </a:r>
          </a:p>
          <a:p>
            <a:pPr lvl="1"/>
            <a:r>
              <a:rPr lang="en-US" dirty="0" smtClean="0"/>
              <a:t>Simplify the process of adding a tool</a:t>
            </a:r>
          </a:p>
          <a:p>
            <a:pPr lvl="1"/>
            <a:r>
              <a:rPr lang="en-US" dirty="0" smtClean="0"/>
              <a:t>Build a registry to make LTI tools easily accessible</a:t>
            </a:r>
          </a:p>
          <a:p>
            <a:pPr lvl="1"/>
            <a:endParaRPr lang="en-US" dirty="0"/>
          </a:p>
          <a:p>
            <a:r>
              <a:rPr lang="en-US" dirty="0" smtClean="0"/>
              <a:t>Offer tight control over user data passed to tool</a:t>
            </a:r>
          </a:p>
          <a:p>
            <a:pPr lvl="1"/>
            <a:endParaRPr lang="en-US" dirty="0"/>
          </a:p>
          <a:p>
            <a:r>
              <a:rPr lang="en-US" dirty="0" smtClean="0"/>
              <a:t>Backend changes to support evolving standard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64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LTI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3180"/>
            <a:ext cx="8229600" cy="52562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LTI (version 1.0), May 2010</a:t>
            </a:r>
          </a:p>
          <a:p>
            <a:pPr lvl="1"/>
            <a:r>
              <a:rPr lang="en-US" dirty="0" smtClean="0"/>
              <a:t>First version of the standard</a:t>
            </a:r>
          </a:p>
          <a:p>
            <a:r>
              <a:rPr lang="en-US" dirty="0" smtClean="0"/>
              <a:t>Version 1.1, March 2012</a:t>
            </a:r>
          </a:p>
          <a:p>
            <a:pPr lvl="1"/>
            <a:r>
              <a:rPr lang="en-US" dirty="0" smtClean="0"/>
              <a:t>Added outcome reporting</a:t>
            </a:r>
          </a:p>
          <a:p>
            <a:r>
              <a:rPr lang="en-US" dirty="0" smtClean="0"/>
              <a:t>Version 1.1.1, August 2012</a:t>
            </a:r>
          </a:p>
          <a:p>
            <a:pPr lvl="1"/>
            <a:r>
              <a:rPr lang="en-US" dirty="0" smtClean="0"/>
              <a:t>Minor fixes and role addition</a:t>
            </a:r>
          </a:p>
          <a:p>
            <a:r>
              <a:rPr lang="en-US" dirty="0" smtClean="0"/>
              <a:t>Version 2.0, January 2014</a:t>
            </a:r>
          </a:p>
          <a:p>
            <a:pPr lvl="1"/>
            <a:r>
              <a:rPr lang="en-US" dirty="0" smtClean="0"/>
              <a:t>Major overhaul</a:t>
            </a:r>
          </a:p>
          <a:p>
            <a:r>
              <a:rPr lang="en-US" dirty="0" smtClean="0"/>
              <a:t>Version 1.2, April 2014</a:t>
            </a:r>
          </a:p>
          <a:p>
            <a:pPr lvl="1"/>
            <a:r>
              <a:rPr lang="en-US" dirty="0" smtClean="0"/>
              <a:t>Added content item message, other minor tweaks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9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LTI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Negotiation</a:t>
            </a:r>
          </a:p>
          <a:p>
            <a:pPr lvl="1"/>
            <a:r>
              <a:rPr lang="en-US" dirty="0" smtClean="0"/>
              <a:t>Provider and consumer agree on supported features</a:t>
            </a:r>
          </a:p>
          <a:p>
            <a:pPr lvl="1"/>
            <a:r>
              <a:rPr lang="en-US" dirty="0" smtClean="0"/>
              <a:t>Allows very fine-grained configuration</a:t>
            </a:r>
          </a:p>
          <a:p>
            <a:pPr lvl="1"/>
            <a:endParaRPr lang="en-US" dirty="0"/>
          </a:p>
          <a:p>
            <a:r>
              <a:rPr lang="en-US" dirty="0" smtClean="0"/>
              <a:t>Tool Proxy</a:t>
            </a:r>
          </a:p>
          <a:p>
            <a:pPr lvl="1"/>
            <a:r>
              <a:rPr lang="en-US" dirty="0" smtClean="0"/>
              <a:t>Single place to access services on the provider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Standard services</a:t>
            </a:r>
          </a:p>
          <a:p>
            <a:pPr lvl="1"/>
            <a:r>
              <a:rPr lang="en-US" dirty="0" smtClean="0"/>
              <a:t>Decouple provider from consumer 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5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as a Tool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Flip the role of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in the LTI exchange</a:t>
            </a:r>
          </a:p>
          <a:p>
            <a:pPr lvl="1"/>
            <a:r>
              <a:rPr lang="en-US" dirty="0" smtClean="0"/>
              <a:t>Open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is now the provider</a:t>
            </a:r>
          </a:p>
          <a:p>
            <a:pPr lvl="1"/>
            <a:r>
              <a:rPr lang="en-US" dirty="0" smtClean="0"/>
              <a:t>Canvas or other LMS is the tool consumer</a:t>
            </a:r>
          </a:p>
          <a:p>
            <a:pPr lvl="1"/>
            <a:endParaRPr lang="en-US" dirty="0"/>
          </a:p>
          <a:p>
            <a:r>
              <a:rPr lang="en-US" dirty="0" smtClean="0"/>
              <a:t>Build an LTI wrapper around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component</a:t>
            </a:r>
          </a:p>
          <a:p>
            <a:pPr lvl="1"/>
            <a:r>
              <a:rPr lang="en-US" dirty="0" smtClean="0"/>
              <a:t>Focus initially on assessments</a:t>
            </a:r>
          </a:p>
          <a:p>
            <a:pPr lvl="1"/>
            <a:r>
              <a:rPr lang="en-US" dirty="0" smtClean="0"/>
              <a:t>Bring in other assets as we go</a:t>
            </a:r>
          </a:p>
          <a:p>
            <a:pPr lvl="1"/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 err="1"/>
              <a:t>e</a:t>
            </a:r>
            <a:r>
              <a:rPr lang="en-US" dirty="0" err="1" smtClean="0"/>
              <a:t>dX</a:t>
            </a:r>
            <a:r>
              <a:rPr lang="en-US" dirty="0" smtClean="0"/>
              <a:t> content appear seamlessly in LMS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2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9000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59310</TotalTime>
  <Words>488</Words>
  <Application>Microsoft Macintosh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Tool Integration with LTI</vt:lpstr>
      <vt:lpstr>The Problem</vt:lpstr>
      <vt:lpstr>Learning Tools Interoperability</vt:lpstr>
      <vt:lpstr>PowerPoint Presentation</vt:lpstr>
      <vt:lpstr>Plans for Open edX</vt:lpstr>
      <vt:lpstr>Open edX as a Tool Consumer</vt:lpstr>
      <vt:lpstr>LTI Versions</vt:lpstr>
      <vt:lpstr>LTI 2.0</vt:lpstr>
      <vt:lpstr>Open edX as a Tool Provider</vt:lpstr>
      <vt:lpstr>Student Experience</vt:lpstr>
      <vt:lpstr>Instructor Experience</vt:lpstr>
      <vt:lpstr>Call for Participation</vt:lpstr>
    </vt:vector>
  </TitlesOfParts>
  <Manager/>
  <Company>Adobe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Machine Overview</dc:title>
  <dc:subject/>
  <dc:creator>Phil McGachey</dc:creator>
  <cp:keywords/>
  <dc:description/>
  <cp:lastModifiedBy>Phil McGachey</cp:lastModifiedBy>
  <cp:revision>804</cp:revision>
  <cp:lastPrinted>2014-11-17T21:48:13Z</cp:lastPrinted>
  <dcterms:created xsi:type="dcterms:W3CDTF">2014-08-30T12:01:20Z</dcterms:created>
  <dcterms:modified xsi:type="dcterms:W3CDTF">2014-11-19T16:31:21Z</dcterms:modified>
  <cp:category/>
</cp:coreProperties>
</file>