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9"/>
  </p:notesMasterIdLst>
  <p:sldIdLst>
    <p:sldId id="267" r:id="rId3"/>
    <p:sldId id="261" r:id="rId4"/>
    <p:sldId id="263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FFFC"/>
    <a:srgbClr val="00B0FF"/>
    <a:srgbClr val="336FFA"/>
    <a:srgbClr val="2856BF"/>
    <a:srgbClr val="90AB5E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560" y="-360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207A2-61E7-4041-99A2-F8C150A5DD3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B1D5D-DCD0-5844-BFA3-9E85F6F8B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engineering subtasks,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 engineering team practices to point and track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Doc stories,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follow Doc team practices 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ractices to prioritize, point, and track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1D5D-DCD0-5844-BFA3-9E85F6F8B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5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 team members who are tagged as reviewers</a:t>
            </a:r>
            <a:r>
              <a:rPr lang="en-US" baseline="0" dirty="0" smtClean="0"/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specific edits on the Files changed page, general comments on the Conversation page, and when all necessary changes have been made give the :+1: thumbs up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1D5D-DCD0-5844-BFA3-9E85F6F8B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9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atin typeface="+mn-lt"/>
                <a:ea typeface="ＭＳ Ｐゴシック" charset="-128"/>
                <a:cs typeface="ＭＳ Ｐゴシック" charset="-128"/>
              </a:rPr>
              <a:t>ReadtheDocs</a:t>
            </a:r>
            <a:r>
              <a:rPr lang="en-US" sz="1200" dirty="0" smtClean="0">
                <a:latin typeface="+mn-lt"/>
                <a:ea typeface="ＭＳ Ｐゴシック" charset="-128"/>
                <a:cs typeface="ＭＳ Ｐゴシック" charset="-128"/>
              </a:rPr>
              <a:t> projects include </a:t>
            </a:r>
            <a:r>
              <a:rPr lang="en-US" sz="1200" dirty="0" err="1" smtClean="0">
                <a:latin typeface="+mn-lt"/>
                <a:ea typeface="ＭＳ Ｐゴシック" charset="-128"/>
                <a:cs typeface="ＭＳ Ｐゴシック" charset="-128"/>
              </a:rPr>
              <a:t>ca</a:t>
            </a:r>
            <a:r>
              <a:rPr lang="en-US" sz="1200" dirty="0" smtClean="0">
                <a:latin typeface="+mn-lt"/>
                <a:ea typeface="ＭＳ Ｐゴシック" charset="-128"/>
                <a:cs typeface="ＭＳ Ｐゴシック" charset="-128"/>
              </a:rPr>
              <a:t> (course author’s guide),</a:t>
            </a:r>
            <a:r>
              <a:rPr lang="en-US" sz="1200" baseline="0" dirty="0" smtClean="0">
                <a:latin typeface="+mn-lt"/>
                <a:ea typeface="ＭＳ Ｐゴシック" charset="-128"/>
                <a:cs typeface="ＭＳ Ｐゴシック" charset="-128"/>
              </a:rPr>
              <a:t> data, and </a:t>
            </a:r>
            <a:r>
              <a:rPr lang="en-US" sz="1200" baseline="0" dirty="0" err="1" smtClean="0">
                <a:latin typeface="+mn-lt"/>
                <a:ea typeface="ＭＳ Ｐゴシック" charset="-128"/>
                <a:cs typeface="ＭＳ Ｐゴシック" charset="-128"/>
              </a:rPr>
              <a:t>edX</a:t>
            </a:r>
            <a:r>
              <a:rPr lang="en-US" sz="1200" baseline="0" dirty="0" smtClean="0">
                <a:latin typeface="+mn-lt"/>
                <a:ea typeface="ＭＳ Ｐゴシック" charset="-128"/>
                <a:cs typeface="ＭＳ Ｐゴシック" charset="-128"/>
              </a:rPr>
              <a:t> release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1D5D-DCD0-5844-BFA3-9E85F6F8B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5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edX</a:t>
            </a:r>
            <a:r>
              <a:rPr lang="en-US" dirty="0" smtClean="0"/>
              <a:t> Documentation Process Flow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80933" y="5210704"/>
            <a:ext cx="4605867" cy="1143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dirty="0" smtClean="0"/>
              <a:t>30 Apr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Arrow 43"/>
          <p:cNvSpPr>
            <a:spLocks noChangeArrowheads="1"/>
          </p:cNvSpPr>
          <p:nvPr/>
        </p:nvSpPr>
        <p:spPr bwMode="auto">
          <a:xfrm rot="5400000">
            <a:off x="4130168" y="2580567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Bent-Up Arrow 16"/>
          <p:cNvSpPr>
            <a:spLocks noChangeArrowheads="1"/>
          </p:cNvSpPr>
          <p:nvPr/>
        </p:nvSpPr>
        <p:spPr bwMode="auto">
          <a:xfrm rot="16200000">
            <a:off x="5441880" y="1559857"/>
            <a:ext cx="739693" cy="2668319"/>
          </a:xfrm>
          <a:custGeom>
            <a:avLst/>
            <a:gdLst>
              <a:gd name="T0" fmla="*/ 595936 w 668337"/>
              <a:gd name="T1" fmla="*/ 0 h 1400175"/>
              <a:gd name="T2" fmla="*/ 523535 w 668337"/>
              <a:gd name="T3" fmla="*/ 69828 h 1400175"/>
              <a:gd name="T4" fmla="*/ 0 w 668337"/>
              <a:gd name="T5" fmla="*/ 1382180 h 1400175"/>
              <a:gd name="T6" fmla="*/ 306966 w 668337"/>
              <a:gd name="T7" fmla="*/ 1400175 h 1400175"/>
              <a:gd name="T8" fmla="*/ 613931 w 668337"/>
              <a:gd name="T9" fmla="*/ 735001 h 1400175"/>
              <a:gd name="T10" fmla="*/ 668337 w 668337"/>
              <a:gd name="T11" fmla="*/ 69828 h 14001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668337"/>
              <a:gd name="T19" fmla="*/ 1364185 h 1400175"/>
              <a:gd name="T20" fmla="*/ 613931 w 668337"/>
              <a:gd name="T21" fmla="*/ 1400175 h 1400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68337" h="1400175">
                <a:moveTo>
                  <a:pt x="0" y="1364185"/>
                </a:moveTo>
                <a:lnTo>
                  <a:pt x="577941" y="1364185"/>
                </a:lnTo>
                <a:lnTo>
                  <a:pt x="577941" y="69828"/>
                </a:lnTo>
                <a:lnTo>
                  <a:pt x="523535" y="69828"/>
                </a:lnTo>
                <a:lnTo>
                  <a:pt x="595936" y="0"/>
                </a:lnTo>
                <a:lnTo>
                  <a:pt x="668337" y="69828"/>
                </a:lnTo>
                <a:lnTo>
                  <a:pt x="613931" y="69828"/>
                </a:lnTo>
                <a:lnTo>
                  <a:pt x="613931" y="1400175"/>
                </a:lnTo>
                <a:lnTo>
                  <a:pt x="0" y="14001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5400000">
            <a:off x="1486711" y="2827929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1486711" y="1066859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2750103" y="1967236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839805" y="1510036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840377" y="246496"/>
            <a:ext cx="1905410" cy="6472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0242" y="2627636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58595" y="1711648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44382" y="1653517"/>
            <a:ext cx="190541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Create JIRA DOC story, prioritize &amp; point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1105" y="258185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Identify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 a doc need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286" y="1765865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Related to </a:t>
            </a:r>
            <a:r>
              <a:rPr lang="en-US" sz="1600" dirty="0" err="1" smtClean="0">
                <a:latin typeface="+mn-lt"/>
                <a:ea typeface="ＭＳ Ｐゴシック" charset="-128"/>
                <a:cs typeface="ＭＳ Ｐゴシック" charset="-128"/>
              </a:rPr>
              <a:t>Eng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 team story?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830603" y="3254592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0603" y="3252297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Create JIRA subtask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to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Eng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team story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4130168" y="4155365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>
            <a:off x="5376626" y="3438611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Diamond 34"/>
          <p:cNvSpPr>
            <a:spLocks noChangeArrowheads="1"/>
          </p:cNvSpPr>
          <p:nvPr/>
        </p:nvSpPr>
        <p:spPr bwMode="auto">
          <a:xfrm>
            <a:off x="3483262" y="2981411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43699" y="4005874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76651" y="3183023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10276" y="3228773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In a current sprint?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>
            <a:off x="2741636" y="3430554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9372" y="3231303"/>
            <a:ext cx="190541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Review during backlog grooming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ktangel 101"/>
          <p:cNvSpPr>
            <a:spLocks noChangeArrowheads="1"/>
          </p:cNvSpPr>
          <p:nvPr/>
        </p:nvSpPr>
        <p:spPr bwMode="auto">
          <a:xfrm>
            <a:off x="3489346" y="4592692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89346" y="4590397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Eng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team tasks have 1</a:t>
            </a:r>
            <a:r>
              <a:rPr lang="en-US" sz="1600" baseline="300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st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priority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05284" y="5657318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421" y="5804955"/>
            <a:ext cx="9286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Work locally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5400000">
            <a:off x="4215628" y="5351097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Arrow 43"/>
          <p:cNvSpPr>
            <a:spLocks noChangeArrowheads="1"/>
          </p:cNvSpPr>
          <p:nvPr/>
        </p:nvSpPr>
        <p:spPr bwMode="auto">
          <a:xfrm rot="10800000">
            <a:off x="3086427" y="5952211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" name="Bent-Up Arrow 8"/>
          <p:cNvSpPr>
            <a:spLocks noChangeArrowheads="1"/>
          </p:cNvSpPr>
          <p:nvPr/>
        </p:nvSpPr>
        <p:spPr bwMode="auto">
          <a:xfrm flipH="1">
            <a:off x="887062" y="4268404"/>
            <a:ext cx="611538" cy="1801235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Right Arrow 42"/>
          <p:cNvSpPr>
            <a:spLocks noChangeArrowheads="1"/>
          </p:cNvSpPr>
          <p:nvPr/>
        </p:nvSpPr>
        <p:spPr bwMode="auto">
          <a:xfrm rot="5400000">
            <a:off x="4217627" y="2947455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16200000">
            <a:off x="659946" y="3302163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Right Arrow 56"/>
          <p:cNvSpPr>
            <a:spLocks noChangeArrowheads="1"/>
          </p:cNvSpPr>
          <p:nvPr/>
        </p:nvSpPr>
        <p:spPr bwMode="auto">
          <a:xfrm>
            <a:off x="7295486" y="5962795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4228739" y="1919566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5230822" y="5952211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3598902" y="5497446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3592208" y="1157189"/>
            <a:ext cx="1905410" cy="8426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916" y="5688156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27029" y="5686713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92208" y="1168878"/>
            <a:ext cx="19054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Per story/subtask, create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GitHub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branch off master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5916" y="5744808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Ready for feedback?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5400000">
            <a:off x="4331133" y="847815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 rot="5400000">
            <a:off x="4241651" y="3956987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" name="Rektangel 101"/>
          <p:cNvSpPr>
            <a:spLocks noChangeArrowheads="1"/>
          </p:cNvSpPr>
          <p:nvPr/>
        </p:nvSpPr>
        <p:spPr bwMode="auto">
          <a:xfrm>
            <a:off x="3595317" y="3348299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36045" y="3359988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Commit &amp; sync &gt;= daily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" name="Right Arrow 49"/>
          <p:cNvSpPr>
            <a:spLocks noChangeArrowheads="1"/>
          </p:cNvSpPr>
          <p:nvPr/>
        </p:nvSpPr>
        <p:spPr bwMode="auto">
          <a:xfrm rot="5400000">
            <a:off x="4241651" y="5059168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" name="Rektangel 101"/>
          <p:cNvSpPr>
            <a:spLocks noChangeArrowheads="1"/>
          </p:cNvSpPr>
          <p:nvPr/>
        </p:nvSpPr>
        <p:spPr bwMode="auto">
          <a:xfrm>
            <a:off x="3595317" y="4391211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9833" y="4402900"/>
            <a:ext cx="1768427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Build &amp; test HTML &amp; PDF locally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" name="Rektangel 101"/>
          <p:cNvSpPr>
            <a:spLocks noChangeArrowheads="1"/>
          </p:cNvSpPr>
          <p:nvPr/>
        </p:nvSpPr>
        <p:spPr bwMode="auto">
          <a:xfrm>
            <a:off x="6036738" y="5730491"/>
            <a:ext cx="1659467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38824" y="5865484"/>
            <a:ext cx="1436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Commit &amp; sync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8104316" y="5635770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055897" y="5897807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PR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113353" y="116515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70490" y="264152"/>
            <a:ext cx="9286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Work locally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Diamond 29"/>
          <p:cNvSpPr>
            <a:spLocks noChangeArrowheads="1"/>
          </p:cNvSpPr>
          <p:nvPr/>
        </p:nvSpPr>
        <p:spPr bwMode="auto">
          <a:xfrm>
            <a:off x="1184284" y="5497463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7791" y="5810843"/>
            <a:ext cx="1828636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Switching between branches?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473" y="5640980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35" name="Rektangel 101"/>
          <p:cNvSpPr>
            <a:spLocks noChangeArrowheads="1"/>
          </p:cNvSpPr>
          <p:nvPr/>
        </p:nvSpPr>
        <p:spPr bwMode="auto">
          <a:xfrm>
            <a:off x="133976" y="3621124"/>
            <a:ext cx="1677415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7652" y="3756117"/>
            <a:ext cx="16500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Commit &amp; sync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ktangel 101"/>
          <p:cNvSpPr>
            <a:spLocks noChangeArrowheads="1"/>
          </p:cNvSpPr>
          <p:nvPr/>
        </p:nvSpPr>
        <p:spPr bwMode="auto">
          <a:xfrm>
            <a:off x="3592208" y="2359896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936" y="2494889"/>
            <a:ext cx="1436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Edit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rst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files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Rektangel 101"/>
          <p:cNvSpPr>
            <a:spLocks noChangeArrowheads="1"/>
          </p:cNvSpPr>
          <p:nvPr/>
        </p:nvSpPr>
        <p:spPr bwMode="auto">
          <a:xfrm>
            <a:off x="147652" y="2414537"/>
            <a:ext cx="1650063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7652" y="2549530"/>
            <a:ext cx="16500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Change branches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4154" y="5158909"/>
            <a:ext cx="5581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" name="Right Arrow 61"/>
          <p:cNvSpPr>
            <a:spLocks noChangeArrowheads="1"/>
          </p:cNvSpPr>
          <p:nvPr/>
        </p:nvSpPr>
        <p:spPr bwMode="auto">
          <a:xfrm>
            <a:off x="1811391" y="2633924"/>
            <a:ext cx="1760748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3" name="Right Arrow 62"/>
          <p:cNvSpPr>
            <a:spLocks noChangeArrowheads="1"/>
          </p:cNvSpPr>
          <p:nvPr/>
        </p:nvSpPr>
        <p:spPr bwMode="auto">
          <a:xfrm rot="16200000">
            <a:off x="754951" y="4022027"/>
            <a:ext cx="2774619" cy="176215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432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ight Arrow 37"/>
          <p:cNvSpPr>
            <a:spLocks noChangeArrowheads="1"/>
          </p:cNvSpPr>
          <p:nvPr/>
        </p:nvSpPr>
        <p:spPr bwMode="auto">
          <a:xfrm>
            <a:off x="5431389" y="5450378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5400000">
            <a:off x="1652429" y="1994963"/>
            <a:ext cx="378113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1651515" y="2883640"/>
            <a:ext cx="379942" cy="1524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Right Arrow 43"/>
          <p:cNvSpPr>
            <a:spLocks noChangeArrowheads="1"/>
          </p:cNvSpPr>
          <p:nvPr/>
        </p:nvSpPr>
        <p:spPr bwMode="auto">
          <a:xfrm rot="5400000">
            <a:off x="6860340" y="3816224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4350116" y="4889512"/>
            <a:ext cx="374472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5400000">
            <a:off x="4216883" y="3792642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1651515" y="1239019"/>
            <a:ext cx="379942" cy="1524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5480275" y="3219827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3569977" y="2762627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888781" y="1505187"/>
            <a:ext cx="1905410" cy="43118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0973" y="3880751"/>
            <a:ext cx="5757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5709" y="2964239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4554" y="3041580"/>
            <a:ext cx="190541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Set up custom draft on </a:t>
            </a:r>
            <a:r>
              <a:rPr lang="en-US" sz="1600" dirty="0" err="1" smtClean="0">
                <a:latin typeface="+mn-lt"/>
                <a:ea typeface="ＭＳ Ｐゴシック" charset="-128"/>
                <a:cs typeface="ＭＳ Ｐゴシック" charset="-128"/>
              </a:rPr>
              <a:t>ReadtheDocs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5715" y="1516876"/>
            <a:ext cx="18715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Create pull request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702" y="3044865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HTML needed for review?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3577709" y="4219305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7709" y="4217010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Receive feedback and make changes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>
            <a:off x="2799436" y="3219827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10800000">
            <a:off x="5488742" y="4403742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8781" y="2272126"/>
            <a:ext cx="190541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Tag reviewers: 1+ SME, 1+ doc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ktangel 101"/>
          <p:cNvSpPr>
            <a:spLocks noChangeArrowheads="1"/>
          </p:cNvSpPr>
          <p:nvPr/>
        </p:nvSpPr>
        <p:spPr bwMode="auto">
          <a:xfrm>
            <a:off x="6221166" y="4244596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21166" y="4242301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Build HTML &amp; send URL to SME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25561" y="388202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77142" y="650239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PR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ktangel 101"/>
          <p:cNvSpPr>
            <a:spLocks noChangeArrowheads="1"/>
          </p:cNvSpPr>
          <p:nvPr/>
        </p:nvSpPr>
        <p:spPr bwMode="auto">
          <a:xfrm>
            <a:off x="3585248" y="5193043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25976" y="5361904"/>
            <a:ext cx="1436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Commit &amp; sync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6227453" y="5112013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72950" y="5337335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Finalize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Rektangel 101"/>
          <p:cNvSpPr>
            <a:spLocks noChangeArrowheads="1"/>
          </p:cNvSpPr>
          <p:nvPr/>
        </p:nvSpPr>
        <p:spPr bwMode="auto">
          <a:xfrm>
            <a:off x="888781" y="3149808"/>
            <a:ext cx="1905410" cy="43118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5715" y="3161497"/>
            <a:ext cx="18715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Update JIRA item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005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ight Arrow 64"/>
          <p:cNvSpPr>
            <a:spLocks noChangeArrowheads="1"/>
          </p:cNvSpPr>
          <p:nvPr/>
        </p:nvSpPr>
        <p:spPr bwMode="auto">
          <a:xfrm rot="5400000">
            <a:off x="5379794" y="3444935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4" name="Right Arrow 53"/>
          <p:cNvSpPr>
            <a:spLocks noChangeArrowheads="1"/>
          </p:cNvSpPr>
          <p:nvPr/>
        </p:nvSpPr>
        <p:spPr bwMode="auto">
          <a:xfrm>
            <a:off x="6480076" y="4374880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16200000">
            <a:off x="2932933" y="3645761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0" name="Right Arrow 59"/>
          <p:cNvSpPr>
            <a:spLocks noChangeArrowheads="1"/>
          </p:cNvSpPr>
          <p:nvPr/>
        </p:nvSpPr>
        <p:spPr bwMode="auto">
          <a:xfrm rot="16200000">
            <a:off x="626661" y="3645761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5400000">
            <a:off x="1004668" y="3539438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942038" y="1158514"/>
            <a:ext cx="379942" cy="1524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726172" y="2925707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171488" y="2476445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218711" y="1424682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6248" y="2665157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94483" y="3520333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903" y="3964127"/>
            <a:ext cx="190541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Hold doc until feature is released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902" y="1436371"/>
            <a:ext cx="1956219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Get</a:t>
            </a:r>
            <a:r>
              <a:rPr lang="en-US" sz="1600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 “:+1:”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from 1+ doc, 1+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ME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8502" y="2722219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Feature released?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2516872" y="3964127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6872" y="3961832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M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ake change, commit &amp; sync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723228" y="223027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4964" y="456816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Finalize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5400000">
            <a:off x="939512" y="2179775"/>
            <a:ext cx="378113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3319763" y="3552940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>
            <a:off x="4041267" y="2925707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Diamond 36"/>
          <p:cNvSpPr>
            <a:spLocks noChangeArrowheads="1"/>
          </p:cNvSpPr>
          <p:nvPr/>
        </p:nvSpPr>
        <p:spPr bwMode="auto">
          <a:xfrm>
            <a:off x="2511984" y="2476445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42881" y="2678659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09578" y="3533835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84585" y="2722219"/>
            <a:ext cx="1526022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Change log entry included?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ektangel 101"/>
          <p:cNvSpPr>
            <a:spLocks noChangeArrowheads="1"/>
          </p:cNvSpPr>
          <p:nvPr/>
        </p:nvSpPr>
        <p:spPr bwMode="auto">
          <a:xfrm>
            <a:off x="4769399" y="1225197"/>
            <a:ext cx="1905410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9399" y="1222902"/>
            <a:ext cx="190541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Check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links.rst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, commit &amp; sync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Right Arrow 39"/>
          <p:cNvSpPr>
            <a:spLocks noChangeArrowheads="1"/>
          </p:cNvSpPr>
          <p:nvPr/>
        </p:nvSpPr>
        <p:spPr bwMode="auto">
          <a:xfrm rot="16200000">
            <a:off x="5145781" y="2183351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" name="Diamond 41"/>
          <p:cNvSpPr>
            <a:spLocks noChangeArrowheads="1"/>
          </p:cNvSpPr>
          <p:nvPr/>
        </p:nvSpPr>
        <p:spPr bwMode="auto">
          <a:xfrm>
            <a:off x="4827079" y="2476445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57315" y="2287075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14980" y="2722219"/>
            <a:ext cx="1526022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Release notes changed?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ight Arrow 51"/>
          <p:cNvSpPr>
            <a:spLocks noChangeArrowheads="1"/>
          </p:cNvSpPr>
          <p:nvPr/>
        </p:nvSpPr>
        <p:spPr bwMode="auto">
          <a:xfrm rot="5400000">
            <a:off x="5704700" y="2188088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5354656" y="5488453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28199" y="5747639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Squash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39347" y="4124055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56" name="Rektangel 101"/>
          <p:cNvSpPr>
            <a:spLocks noChangeArrowheads="1"/>
          </p:cNvSpPr>
          <p:nvPr/>
        </p:nvSpPr>
        <p:spPr bwMode="auto">
          <a:xfrm>
            <a:off x="7267337" y="4047606"/>
            <a:ext cx="1774261" cy="82999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65888" y="4046605"/>
            <a:ext cx="17757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Make sure that tests pass or get a test engineer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" name="Right Arrow 57"/>
          <p:cNvSpPr>
            <a:spLocks noChangeArrowheads="1"/>
          </p:cNvSpPr>
          <p:nvPr/>
        </p:nvSpPr>
        <p:spPr bwMode="auto">
          <a:xfrm rot="5400000">
            <a:off x="5458645" y="5050946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" name="Diamond 60"/>
          <p:cNvSpPr>
            <a:spLocks noChangeArrowheads="1"/>
          </p:cNvSpPr>
          <p:nvPr/>
        </p:nvSpPr>
        <p:spPr bwMode="auto">
          <a:xfrm>
            <a:off x="4827079" y="3932412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42025" y="5008474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14980" y="4213026"/>
            <a:ext cx="1526022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.</a:t>
            </a:r>
            <a:r>
              <a:rPr lang="en-US" sz="1600" dirty="0" err="1" smtClean="0">
                <a:latin typeface="+mn-lt"/>
                <a:ea typeface="ＭＳ Ｐゴシック" charset="-128"/>
                <a:cs typeface="ＭＳ Ｐゴシック" charset="-128"/>
              </a:rPr>
              <a:t>py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 or .</a:t>
            </a:r>
            <a:r>
              <a:rPr lang="en-US" sz="1600" dirty="0" err="1" smtClean="0">
                <a:latin typeface="+mn-lt"/>
                <a:ea typeface="ＭＳ Ｐゴシック" charset="-128"/>
                <a:cs typeface="ＭＳ Ｐゴシック" charset="-128"/>
              </a:rPr>
              <a:t>js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 files involved?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" name="Bent-Up Arrow 8"/>
          <p:cNvSpPr>
            <a:spLocks noChangeArrowheads="1"/>
          </p:cNvSpPr>
          <p:nvPr/>
        </p:nvSpPr>
        <p:spPr bwMode="auto">
          <a:xfrm rot="16200000" flipH="1">
            <a:off x="6600721" y="4463389"/>
            <a:ext cx="1177814" cy="2006243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564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ight Arrow 49"/>
          <p:cNvSpPr>
            <a:spLocks noChangeArrowheads="1"/>
          </p:cNvSpPr>
          <p:nvPr/>
        </p:nvSpPr>
        <p:spPr bwMode="auto">
          <a:xfrm rot="5400000">
            <a:off x="7928730" y="5596649"/>
            <a:ext cx="384477" cy="15419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3" name="Right Arrow 62"/>
          <p:cNvSpPr>
            <a:spLocks noChangeArrowheads="1"/>
          </p:cNvSpPr>
          <p:nvPr/>
        </p:nvSpPr>
        <p:spPr bwMode="auto">
          <a:xfrm rot="5400000">
            <a:off x="3509130" y="4282967"/>
            <a:ext cx="384477" cy="15419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8" name="Right Arrow 67"/>
          <p:cNvSpPr>
            <a:spLocks noChangeArrowheads="1"/>
          </p:cNvSpPr>
          <p:nvPr/>
        </p:nvSpPr>
        <p:spPr bwMode="auto">
          <a:xfrm rot="16200000">
            <a:off x="3434130" y="5959719"/>
            <a:ext cx="534476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6" name="Right Arrow 65"/>
          <p:cNvSpPr>
            <a:spLocks noChangeArrowheads="1"/>
          </p:cNvSpPr>
          <p:nvPr/>
        </p:nvSpPr>
        <p:spPr bwMode="auto">
          <a:xfrm rot="5400000">
            <a:off x="3509130" y="4874298"/>
            <a:ext cx="384477" cy="15419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Right Arrow 40"/>
          <p:cNvSpPr>
            <a:spLocks noChangeArrowheads="1"/>
          </p:cNvSpPr>
          <p:nvPr/>
        </p:nvSpPr>
        <p:spPr bwMode="auto">
          <a:xfrm rot="5400000">
            <a:off x="1199045" y="868776"/>
            <a:ext cx="384477" cy="15419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Bent-Up Arrow 8"/>
          <p:cNvSpPr>
            <a:spLocks noChangeArrowheads="1"/>
          </p:cNvSpPr>
          <p:nvPr/>
        </p:nvSpPr>
        <p:spPr bwMode="auto">
          <a:xfrm rot="5400000">
            <a:off x="1624456" y="1768013"/>
            <a:ext cx="864123" cy="1406602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4053367" y="5366482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6" name="Bent-Up Arrow 8"/>
          <p:cNvSpPr>
            <a:spLocks noChangeArrowheads="1"/>
          </p:cNvSpPr>
          <p:nvPr/>
        </p:nvSpPr>
        <p:spPr bwMode="auto">
          <a:xfrm rot="16200000" flipH="1">
            <a:off x="4451897" y="5015958"/>
            <a:ext cx="625478" cy="2154736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Right Arrow 43"/>
          <p:cNvSpPr>
            <a:spLocks noChangeArrowheads="1"/>
          </p:cNvSpPr>
          <p:nvPr/>
        </p:nvSpPr>
        <p:spPr bwMode="auto">
          <a:xfrm rot="5400000">
            <a:off x="3388631" y="1871871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3273" y="3670136"/>
            <a:ext cx="173619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Merge pull request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4806" y="1332710"/>
            <a:ext cx="1744657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Receive 1+ doc, 1+ </a:t>
            </a:r>
            <a:b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SME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“:+1:”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ktangel 101"/>
          <p:cNvSpPr>
            <a:spLocks noChangeArrowheads="1"/>
          </p:cNvSpPr>
          <p:nvPr/>
        </p:nvSpPr>
        <p:spPr bwMode="auto">
          <a:xfrm>
            <a:off x="2824806" y="1333311"/>
            <a:ext cx="1753124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8663" y="1475512"/>
            <a:ext cx="19054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Squash commits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975358" y="72368"/>
            <a:ext cx="831850" cy="8318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6939" y="306157"/>
            <a:ext cx="9286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Squash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ktangel 101"/>
          <p:cNvSpPr>
            <a:spLocks noChangeArrowheads="1"/>
          </p:cNvSpPr>
          <p:nvPr/>
        </p:nvSpPr>
        <p:spPr bwMode="auto">
          <a:xfrm>
            <a:off x="5251811" y="2569026"/>
            <a:ext cx="1603583" cy="6472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49861" y="2692387"/>
            <a:ext cx="13277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Rebase</a:t>
            </a:r>
            <a:endParaRPr lang="en-US" sz="1600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>
            <a:off x="4441863" y="2742508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2" name="Right Arrow 51"/>
          <p:cNvSpPr>
            <a:spLocks noChangeArrowheads="1"/>
          </p:cNvSpPr>
          <p:nvPr/>
        </p:nvSpPr>
        <p:spPr bwMode="auto">
          <a:xfrm rot="5400000">
            <a:off x="3388630" y="3269292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4" name="Diamond 53"/>
          <p:cNvSpPr>
            <a:spLocks noChangeArrowheads="1"/>
          </p:cNvSpPr>
          <p:nvPr/>
        </p:nvSpPr>
        <p:spPr bwMode="auto">
          <a:xfrm>
            <a:off x="2750456" y="2273145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4216" y="2478633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87266" y="3216306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83025" y="2491091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Rebase needed?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" name="Bent-Up Arrow 8"/>
          <p:cNvSpPr>
            <a:spLocks noChangeArrowheads="1"/>
          </p:cNvSpPr>
          <p:nvPr/>
        </p:nvSpPr>
        <p:spPr bwMode="auto">
          <a:xfrm rot="16200000" flipH="1">
            <a:off x="4897593" y="2908536"/>
            <a:ext cx="848303" cy="1463844"/>
          </a:xfrm>
          <a:custGeom>
            <a:avLst/>
            <a:gdLst>
              <a:gd name="T0" fmla="*/ 775708 w 869950"/>
              <a:gd name="T1" fmla="*/ 0 h 1323975"/>
              <a:gd name="T2" fmla="*/ 681467 w 869950"/>
              <a:gd name="T3" fmla="*/ 90892 h 1323975"/>
              <a:gd name="T4" fmla="*/ 0 w 869950"/>
              <a:gd name="T5" fmla="*/ 1300552 h 1323975"/>
              <a:gd name="T6" fmla="*/ 399566 w 869950"/>
              <a:gd name="T7" fmla="*/ 1323975 h 1323975"/>
              <a:gd name="T8" fmla="*/ 799132 w 869950"/>
              <a:gd name="T9" fmla="*/ 707434 h 1323975"/>
              <a:gd name="T10" fmla="*/ 869950 w 869950"/>
              <a:gd name="T11" fmla="*/ 90892 h 1323975"/>
              <a:gd name="T12" fmla="*/ 3 60000 65536"/>
              <a:gd name="T13" fmla="*/ 2 60000 65536"/>
              <a:gd name="T14" fmla="*/ 2 60000 65536"/>
              <a:gd name="T15" fmla="*/ 1 60000 65536"/>
              <a:gd name="T16" fmla="*/ 0 60000 65536"/>
              <a:gd name="T17" fmla="*/ 0 60000 65536"/>
              <a:gd name="T18" fmla="*/ 0 w 869950"/>
              <a:gd name="T19" fmla="*/ 1277128 h 1323975"/>
              <a:gd name="T20" fmla="*/ 799132 w 869950"/>
              <a:gd name="T21" fmla="*/ 1323975 h 13239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9950" h="1323975">
                <a:moveTo>
                  <a:pt x="0" y="1277128"/>
                </a:moveTo>
                <a:lnTo>
                  <a:pt x="752285" y="1277128"/>
                </a:lnTo>
                <a:lnTo>
                  <a:pt x="752285" y="90892"/>
                </a:lnTo>
                <a:lnTo>
                  <a:pt x="681467" y="90892"/>
                </a:lnTo>
                <a:lnTo>
                  <a:pt x="775708" y="0"/>
                </a:lnTo>
                <a:lnTo>
                  <a:pt x="869950" y="90892"/>
                </a:lnTo>
                <a:lnTo>
                  <a:pt x="799132" y="90892"/>
                </a:lnTo>
                <a:lnTo>
                  <a:pt x="799132" y="1323975"/>
                </a:lnTo>
                <a:lnTo>
                  <a:pt x="0" y="1323975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rgbClr val="D9D9D9"/>
              </a:gs>
            </a:gsLst>
            <a:lin ang="2034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33273" y="4581625"/>
            <a:ext cx="173619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Delete branch</a:t>
            </a:r>
          </a:p>
        </p:txBody>
      </p:sp>
      <p:sp>
        <p:nvSpPr>
          <p:cNvPr id="64" name="Right Arrow 63"/>
          <p:cNvSpPr>
            <a:spLocks noChangeArrowheads="1"/>
          </p:cNvSpPr>
          <p:nvPr/>
        </p:nvSpPr>
        <p:spPr bwMode="auto">
          <a:xfrm>
            <a:off x="2038994" y="1578622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33273" y="5164489"/>
            <a:ext cx="173619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err="1" smtClean="0">
                <a:latin typeface="+mn-lt"/>
                <a:ea typeface="ＭＳ Ｐゴシック" charset="-128"/>
                <a:cs typeface="ＭＳ Ｐゴシック" charset="-128"/>
              </a:rPr>
              <a:t>ReadtheDocs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: Admin &gt;&gt; Builds </a:t>
            </a:r>
          </a:p>
        </p:txBody>
      </p:sp>
      <p:sp>
        <p:nvSpPr>
          <p:cNvPr id="67" name="Right Arrow 66"/>
          <p:cNvSpPr>
            <a:spLocks noChangeArrowheads="1"/>
          </p:cNvSpPr>
          <p:nvPr/>
        </p:nvSpPr>
        <p:spPr bwMode="auto">
          <a:xfrm>
            <a:off x="6464255" y="5366482"/>
            <a:ext cx="785812" cy="177800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9" name="Diamond 68"/>
          <p:cNvSpPr>
            <a:spLocks noChangeArrowheads="1"/>
          </p:cNvSpPr>
          <p:nvPr/>
        </p:nvSpPr>
        <p:spPr bwMode="auto">
          <a:xfrm>
            <a:off x="4850308" y="4917220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1811" y="5865984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08194" y="5048445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85789" y="5162994"/>
            <a:ext cx="1436687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Another doc to publish?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69369" y="5865984"/>
            <a:ext cx="922867" cy="89815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Diamond 34"/>
          <p:cNvSpPr>
            <a:spLocks noChangeArrowheads="1"/>
          </p:cNvSpPr>
          <p:nvPr/>
        </p:nvSpPr>
        <p:spPr bwMode="auto">
          <a:xfrm>
            <a:off x="440371" y="1138111"/>
            <a:ext cx="1901825" cy="107632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09627" y="1305649"/>
            <a:ext cx="4841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14187" y="2140495"/>
            <a:ext cx="4841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940" y="1506996"/>
            <a:ext cx="1436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&gt;1 commit?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Rektangel 101"/>
          <p:cNvSpPr>
            <a:spLocks noChangeArrowheads="1"/>
          </p:cNvSpPr>
          <p:nvPr/>
        </p:nvSpPr>
        <p:spPr bwMode="auto">
          <a:xfrm>
            <a:off x="7250067" y="5271308"/>
            <a:ext cx="1761471" cy="3502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kern="0" dirty="0" smtClean="0">
                <a:solidFill>
                  <a:sysClr val="window" lastClr="FFFFFF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Update JIRA item</a:t>
            </a:r>
            <a:endParaRPr lang="da-DK" sz="1600" kern="0" dirty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88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01875490999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TC018754909991</Template>
  <TotalTime>540</TotalTime>
  <Words>351</Words>
  <Application>Microsoft Macintosh PowerPoint</Application>
  <PresentationFormat>On-screen Show (4:3)</PresentationFormat>
  <Paragraphs>85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TC018754909991</vt:lpstr>
      <vt:lpstr>edX Documentation Process 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keywords/>
  <cp:lastModifiedBy>EdX</cp:lastModifiedBy>
  <cp:revision>40</cp:revision>
  <cp:lastPrinted>2014-04-30T17:10:27Z</cp:lastPrinted>
  <dcterms:modified xsi:type="dcterms:W3CDTF">2014-05-12T13:25:52Z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