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xlsx" ContentType="application/vnd.openxmlformats-officedocument.spreadsheetml.sheet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6" r:id="rId1"/>
    <p:sldMasterId id="2147483890" r:id="rId2"/>
  </p:sldMasterIdLst>
  <p:notesMasterIdLst>
    <p:notesMasterId r:id="rId43"/>
  </p:notesMasterIdLst>
  <p:handoutMasterIdLst>
    <p:handoutMasterId r:id="rId44"/>
  </p:handoutMasterIdLst>
  <p:sldIdLst>
    <p:sldId id="365" r:id="rId3"/>
    <p:sldId id="425" r:id="rId4"/>
    <p:sldId id="426" r:id="rId5"/>
    <p:sldId id="427" r:id="rId6"/>
    <p:sldId id="369" r:id="rId7"/>
    <p:sldId id="370" r:id="rId8"/>
    <p:sldId id="419" r:id="rId9"/>
    <p:sldId id="373" r:id="rId10"/>
    <p:sldId id="374" r:id="rId11"/>
    <p:sldId id="447" r:id="rId12"/>
    <p:sldId id="429" r:id="rId13"/>
    <p:sldId id="446" r:id="rId14"/>
    <p:sldId id="450" r:id="rId15"/>
    <p:sldId id="443" r:id="rId16"/>
    <p:sldId id="431" r:id="rId17"/>
    <p:sldId id="379" r:id="rId18"/>
    <p:sldId id="415" r:id="rId19"/>
    <p:sldId id="432" r:id="rId20"/>
    <p:sldId id="383" r:id="rId21"/>
    <p:sldId id="433" r:id="rId22"/>
    <p:sldId id="385" r:id="rId23"/>
    <p:sldId id="451" r:id="rId24"/>
    <p:sldId id="434" r:id="rId25"/>
    <p:sldId id="435" r:id="rId26"/>
    <p:sldId id="388" r:id="rId27"/>
    <p:sldId id="436" r:id="rId28"/>
    <p:sldId id="407" r:id="rId29"/>
    <p:sldId id="424" r:id="rId30"/>
    <p:sldId id="452" r:id="rId31"/>
    <p:sldId id="408" r:id="rId32"/>
    <p:sldId id="448" r:id="rId33"/>
    <p:sldId id="392" r:id="rId34"/>
    <p:sldId id="416" r:id="rId35"/>
    <p:sldId id="454" r:id="rId36"/>
    <p:sldId id="423" r:id="rId37"/>
    <p:sldId id="398" r:id="rId38"/>
    <p:sldId id="444" r:id="rId39"/>
    <p:sldId id="445" r:id="rId40"/>
    <p:sldId id="440" r:id="rId41"/>
    <p:sldId id="456" r:id="rId42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092">
          <p15:clr>
            <a:srgbClr val="A4A3A4"/>
          </p15:clr>
        </p15:guide>
        <p15:guide id="2" pos="5474">
          <p15:clr>
            <a:srgbClr val="A4A3A4"/>
          </p15:clr>
        </p15:guide>
        <p15:guide id="3" pos="284">
          <p15:clr>
            <a:srgbClr val="A4A3A4"/>
          </p15:clr>
        </p15:guide>
        <p15:guide id="4" orient="horz" pos="674">
          <p15:clr>
            <a:srgbClr val="A4A3A4"/>
          </p15:clr>
        </p15:guide>
        <p15:guide id="5" pos="5483">
          <p15:clr>
            <a:srgbClr val="A4A3A4"/>
          </p15:clr>
        </p15:guide>
        <p15:guide id="6" pos="285">
          <p15:clr>
            <a:srgbClr val="A4A3A4"/>
          </p15:clr>
        </p15:guide>
        <p15:guide id="7" orient="horz" pos="1168">
          <p15:clr>
            <a:srgbClr val="A4A3A4"/>
          </p15:clr>
        </p15:guide>
        <p15:guide id="8" pos="4962">
          <p15:clr>
            <a:srgbClr val="A4A3A4"/>
          </p15:clr>
        </p15:guide>
        <p15:guide id="9" orient="horz" pos="738">
          <p15:clr>
            <a:srgbClr val="A4A3A4"/>
          </p15:clr>
        </p15:guide>
        <p15:guide id="10" pos="5492">
          <p15:clr>
            <a:srgbClr val="A4A3A4"/>
          </p15:clr>
        </p15:guide>
        <p15:guide id="11" pos="4458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5353"/>
    <a:srgbClr val="112552"/>
    <a:srgbClr val="EA9C10"/>
    <a:srgbClr val="12274A"/>
    <a:srgbClr val="FFA403"/>
    <a:srgbClr val="FFB869"/>
    <a:srgbClr val="898989"/>
    <a:srgbClr val="FFFFFF"/>
    <a:srgbClr val="CCCCCC"/>
    <a:srgbClr val="0D1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75" autoAdjust="0"/>
    <p:restoredTop sz="95132" autoAdjust="0"/>
  </p:normalViewPr>
  <p:slideViewPr>
    <p:cSldViewPr snapToGrid="0">
      <p:cViewPr varScale="1">
        <p:scale>
          <a:sx n="141" d="100"/>
          <a:sy n="141" d="100"/>
        </p:scale>
        <p:origin x="-1400" y="-112"/>
      </p:cViewPr>
      <p:guideLst>
        <p:guide orient="horz" pos="1092"/>
        <p:guide orient="horz" pos="674"/>
        <p:guide orient="horz" pos="1168"/>
        <p:guide orient="horz" pos="738"/>
        <p:guide pos="5474"/>
        <p:guide pos="284"/>
        <p:guide pos="5483"/>
        <p:guide pos="285"/>
        <p:guide pos="4962"/>
        <p:guide pos="5492"/>
        <p:guide pos="44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45" d="100"/>
          <a:sy n="145" d="100"/>
        </p:scale>
        <p:origin x="-4248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interSettings" Target="printerSettings/printerSettings1.bin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958000444930456"/>
          <c:y val="0.0359358060116233"/>
          <c:w val="0.883507555984471"/>
          <c:h val="0.71229401852981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Overall</c:v>
                </c:pt>
              </c:strCache>
            </c:strRef>
          </c:tx>
          <c:spPr>
            <a:ln>
              <a:solidFill>
                <a:schemeClr val="tx1">
                  <a:lumMod val="90000"/>
                  <a:lumOff val="10000"/>
                </a:schemeClr>
              </a:solidFill>
            </a:ln>
          </c:spPr>
          <c:marker>
            <c:spPr>
              <a:ln>
                <a:solidFill>
                  <a:schemeClr val="tx1"/>
                </a:solidFill>
              </a:ln>
            </c:spPr>
          </c:marker>
          <c:dPt>
            <c:idx val="1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52BD-497D-A2BB-F74A21186DC7}"/>
              </c:ext>
            </c:extLst>
          </c:dPt>
          <c:cat>
            <c:strRef>
              <c:f>Sheet1!$A$2:$A$10</c:f>
              <c:strCache>
                <c:ptCount val="9"/>
                <c:pt idx="0">
                  <c:v>Sp 2014</c:v>
                </c:pt>
                <c:pt idx="1">
                  <c:v>Fl 2014</c:v>
                </c:pt>
                <c:pt idx="2">
                  <c:v>Sp 2015</c:v>
                </c:pt>
                <c:pt idx="3">
                  <c:v>Fl 2015</c:v>
                </c:pt>
                <c:pt idx="4">
                  <c:v>Sp 2016</c:v>
                </c:pt>
                <c:pt idx="5">
                  <c:v>Fl 2016</c:v>
                </c:pt>
                <c:pt idx="6">
                  <c:v>Sp 2017</c:v>
                </c:pt>
                <c:pt idx="7">
                  <c:v>Fl 2017</c:v>
                </c:pt>
                <c:pt idx="8">
                  <c:v>Sp 2018</c:v>
                </c:pt>
              </c:strCache>
            </c:strRef>
          </c:cat>
          <c:val>
            <c:numRef>
              <c:f>Sheet1!$B$2:$B$10</c:f>
              <c:numCache>
                <c:formatCode>#,##0_);[Red]\(#,##0\)</c:formatCode>
                <c:ptCount val="9"/>
                <c:pt idx="0">
                  <c:v>380.0</c:v>
                </c:pt>
                <c:pt idx="1">
                  <c:v>1268.0</c:v>
                </c:pt>
                <c:pt idx="2">
                  <c:v>2292.0</c:v>
                </c:pt>
                <c:pt idx="3">
                  <c:v>2841.0</c:v>
                </c:pt>
                <c:pt idx="4">
                  <c:v>3353.0</c:v>
                </c:pt>
                <c:pt idx="5">
                  <c:v>3944.0</c:v>
                </c:pt>
                <c:pt idx="6">
                  <c:v>4515.0</c:v>
                </c:pt>
                <c:pt idx="7">
                  <c:v>5866.0</c:v>
                </c:pt>
                <c:pt idx="8">
                  <c:v>6365.0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2BD-497D-A2BB-F74A21186DC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Women</c:v>
                </c:pt>
              </c:strCache>
            </c:strRef>
          </c:tx>
          <c:marker>
            <c:symbol val="circle"/>
            <c:size val="13"/>
          </c:marker>
          <c:dPt>
            <c:idx val="9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52BD-497D-A2BB-F74A21186DC7}"/>
              </c:ext>
            </c:extLst>
          </c:dPt>
          <c:dPt>
            <c:idx val="1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52BD-497D-A2BB-F74A21186DC7}"/>
              </c:ext>
            </c:extLst>
          </c:dPt>
          <c:cat>
            <c:strRef>
              <c:f>Sheet1!$A$2:$A$10</c:f>
              <c:strCache>
                <c:ptCount val="9"/>
                <c:pt idx="0">
                  <c:v>Sp 2014</c:v>
                </c:pt>
                <c:pt idx="1">
                  <c:v>Fl 2014</c:v>
                </c:pt>
                <c:pt idx="2">
                  <c:v>Sp 2015</c:v>
                </c:pt>
                <c:pt idx="3">
                  <c:v>Fl 2015</c:v>
                </c:pt>
                <c:pt idx="4">
                  <c:v>Sp 2016</c:v>
                </c:pt>
                <c:pt idx="5">
                  <c:v>Fl 2016</c:v>
                </c:pt>
                <c:pt idx="6">
                  <c:v>Sp 2017</c:v>
                </c:pt>
                <c:pt idx="7">
                  <c:v>Fl 2017</c:v>
                </c:pt>
                <c:pt idx="8">
                  <c:v>Sp 2018</c:v>
                </c:pt>
              </c:strCache>
            </c:strRef>
          </c:cat>
          <c:val>
            <c:numRef>
              <c:f>Sheet1!$C$2:$C$10</c:f>
              <c:numCache>
                <c:formatCode>#,##0_);[Red]\(#,##0\)</c:formatCode>
                <c:ptCount val="9"/>
                <c:pt idx="0">
                  <c:v>36.0</c:v>
                </c:pt>
                <c:pt idx="1">
                  <c:v>136.0</c:v>
                </c:pt>
                <c:pt idx="2">
                  <c:v>301.0</c:v>
                </c:pt>
                <c:pt idx="3">
                  <c:v>381.0</c:v>
                </c:pt>
                <c:pt idx="4">
                  <c:v>457.0</c:v>
                </c:pt>
                <c:pt idx="5">
                  <c:v>535.0</c:v>
                </c:pt>
                <c:pt idx="6">
                  <c:v>623.0</c:v>
                </c:pt>
                <c:pt idx="7">
                  <c:v>843.0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52BD-497D-A2BB-F74A21186DC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Minorities</c:v>
                </c:pt>
              </c:strCache>
            </c:strRef>
          </c:tx>
          <c:spPr>
            <a:ln>
              <a:solidFill>
                <a:schemeClr val="accent4">
                  <a:lumMod val="75000"/>
                </a:schemeClr>
              </a:solidFill>
            </a:ln>
          </c:spPr>
          <c:marker>
            <c:symbol val="square"/>
            <c:size val="13"/>
            <c:spPr>
              <a:solidFill>
                <a:schemeClr val="accent4">
                  <a:lumMod val="60000"/>
                  <a:lumOff val="40000"/>
                </a:schemeClr>
              </a:solidFill>
            </c:spPr>
          </c:marker>
          <c:cat>
            <c:strRef>
              <c:f>Sheet1!$A$2:$A$10</c:f>
              <c:strCache>
                <c:ptCount val="9"/>
                <c:pt idx="0">
                  <c:v>Sp 2014</c:v>
                </c:pt>
                <c:pt idx="1">
                  <c:v>Fl 2014</c:v>
                </c:pt>
                <c:pt idx="2">
                  <c:v>Sp 2015</c:v>
                </c:pt>
                <c:pt idx="3">
                  <c:v>Fl 2015</c:v>
                </c:pt>
                <c:pt idx="4">
                  <c:v>Sp 2016</c:v>
                </c:pt>
                <c:pt idx="5">
                  <c:v>Fl 2016</c:v>
                </c:pt>
                <c:pt idx="6">
                  <c:v>Sp 2017</c:v>
                </c:pt>
                <c:pt idx="7">
                  <c:v>Fl 2017</c:v>
                </c:pt>
                <c:pt idx="8">
                  <c:v>Sp 2018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  <c:pt idx="0">
                  <c:v>45.0</c:v>
                </c:pt>
                <c:pt idx="1">
                  <c:v>203.0</c:v>
                </c:pt>
                <c:pt idx="2">
                  <c:v>365.0</c:v>
                </c:pt>
                <c:pt idx="3">
                  <c:v>457.0</c:v>
                </c:pt>
                <c:pt idx="4">
                  <c:v>533.0</c:v>
                </c:pt>
                <c:pt idx="5">
                  <c:v>580.0</c:v>
                </c:pt>
                <c:pt idx="6">
                  <c:v>664.0</c:v>
                </c:pt>
                <c:pt idx="7">
                  <c:v>869.0</c:v>
                </c:pt>
                <c:pt idx="8">
                  <c:v>940.0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52BD-497D-A2BB-F74A21186D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9585368"/>
        <c:axId val="2128345576"/>
      </c:lineChart>
      <c:catAx>
        <c:axId val="2129585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28345576"/>
        <c:crosses val="autoZero"/>
        <c:auto val="1"/>
        <c:lblAlgn val="ctr"/>
        <c:lblOffset val="100"/>
        <c:noMultiLvlLbl val="0"/>
      </c:catAx>
      <c:valAx>
        <c:axId val="2128345576"/>
        <c:scaling>
          <c:orientation val="minMax"/>
          <c:min val="0.0"/>
        </c:scaling>
        <c:delete val="0"/>
        <c:axPos val="l"/>
        <c:majorGridlines/>
        <c:numFmt formatCode="General" sourceLinked="0"/>
        <c:majorTickMark val="cross"/>
        <c:minorTickMark val="none"/>
        <c:tickLblPos val="low"/>
        <c:crossAx val="21295853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73030321513004"/>
          <c:y val="0.897910966255839"/>
          <c:w val="0.650847101479181"/>
          <c:h val="0.080451608836247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1759647080413"/>
          <c:y val="0.0405479452054795"/>
          <c:w val="0.877547994522969"/>
          <c:h val="0.7326885988566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OMS W</c:v>
                </c:pt>
              </c:strCache>
            </c:strRef>
          </c:tx>
          <c:spPr>
            <a:ln>
              <a:solidFill>
                <a:schemeClr val="tx1">
                  <a:lumMod val="90000"/>
                  <a:lumOff val="10000"/>
                </a:schemeClr>
              </a:solidFill>
            </a:ln>
          </c:spPr>
          <c:marker>
            <c:symbol val="circle"/>
            <c:size val="13"/>
            <c:spPr>
              <a:solidFill>
                <a:schemeClr val="tx1">
                  <a:lumMod val="90000"/>
                  <a:lumOff val="10000"/>
                </a:schemeClr>
              </a:solidFill>
              <a:ln>
                <a:solidFill>
                  <a:schemeClr val="tx1"/>
                </a:solidFill>
              </a:ln>
            </c:spPr>
          </c:marker>
          <c:dPt>
            <c:idx val="1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71BB-42D7-AA19-A0D31DDF5BE9}"/>
              </c:ext>
            </c:extLst>
          </c:dPt>
          <c:cat>
            <c:strRef>
              <c:f>Sheet1!$A$2:$A$10</c:f>
              <c:strCache>
                <c:ptCount val="9"/>
                <c:pt idx="0">
                  <c:v>Sp 2014</c:v>
                </c:pt>
                <c:pt idx="1">
                  <c:v>Fl 2014</c:v>
                </c:pt>
                <c:pt idx="2">
                  <c:v>Sp 2015</c:v>
                </c:pt>
                <c:pt idx="3">
                  <c:v>Fl 2015</c:v>
                </c:pt>
                <c:pt idx="4">
                  <c:v>Sp 2016</c:v>
                </c:pt>
                <c:pt idx="5">
                  <c:v>Fl 2016</c:v>
                </c:pt>
                <c:pt idx="6">
                  <c:v>Sp 2017</c:v>
                </c:pt>
                <c:pt idx="7">
                  <c:v>Fl 2017</c:v>
                </c:pt>
                <c:pt idx="8">
                  <c:v>Sp 2018</c:v>
                </c:pt>
              </c:strCache>
            </c:strRef>
          </c:cat>
          <c:val>
            <c:numRef>
              <c:f>Sheet1!$B$2:$B$10</c:f>
              <c:numCache>
                <c:formatCode>0.0%</c:formatCode>
                <c:ptCount val="9"/>
                <c:pt idx="0">
                  <c:v>0.095</c:v>
                </c:pt>
                <c:pt idx="1">
                  <c:v>0.108</c:v>
                </c:pt>
                <c:pt idx="2">
                  <c:v>0.131</c:v>
                </c:pt>
                <c:pt idx="3" formatCode="#,##0_);[Red]\(#,##0\)">
                  <c:v>0.136</c:v>
                </c:pt>
                <c:pt idx="4" formatCode="#,##0_);[Red]\(#,##0\)">
                  <c:v>0.136</c:v>
                </c:pt>
                <c:pt idx="5" formatCode="#,##0_);[Red]\(#,##0\)">
                  <c:v>0.136</c:v>
                </c:pt>
                <c:pt idx="6" formatCode="#,##0_);[Red]\(#,##0\)">
                  <c:v>0.138</c:v>
                </c:pt>
                <c:pt idx="7" formatCode="#,##0_);[Red]\(#,##0\)">
                  <c:v>0.144</c:v>
                </c:pt>
                <c:pt idx="8" formatCode="#,##0_);[Red]\(#,##0\)">
                  <c:v>0.149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1BB-42D7-AA19-A0D31DDF5BE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On-campus W</c:v>
                </c:pt>
              </c:strCache>
            </c:strRef>
          </c:tx>
          <c:spPr>
            <a:ln>
              <a:prstDash val="sysDash"/>
            </a:ln>
          </c:spPr>
          <c:marker>
            <c:symbol val="circle"/>
            <c:size val="13"/>
          </c:marker>
          <c:dPt>
            <c:idx val="9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71BB-42D7-AA19-A0D31DDF5BE9}"/>
              </c:ext>
            </c:extLst>
          </c:dPt>
          <c:dPt>
            <c:idx val="1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71BB-42D7-AA19-A0D31DDF5BE9}"/>
              </c:ext>
            </c:extLst>
          </c:dPt>
          <c:cat>
            <c:strRef>
              <c:f>Sheet1!$A$2:$A$10</c:f>
              <c:strCache>
                <c:ptCount val="9"/>
                <c:pt idx="0">
                  <c:v>Sp 2014</c:v>
                </c:pt>
                <c:pt idx="1">
                  <c:v>Fl 2014</c:v>
                </c:pt>
                <c:pt idx="2">
                  <c:v>Sp 2015</c:v>
                </c:pt>
                <c:pt idx="3">
                  <c:v>Fl 2015</c:v>
                </c:pt>
                <c:pt idx="4">
                  <c:v>Sp 2016</c:v>
                </c:pt>
                <c:pt idx="5">
                  <c:v>Fl 2016</c:v>
                </c:pt>
                <c:pt idx="6">
                  <c:v>Sp 2017</c:v>
                </c:pt>
                <c:pt idx="7">
                  <c:v>Fl 2017</c:v>
                </c:pt>
                <c:pt idx="8">
                  <c:v>Sp 2018</c:v>
                </c:pt>
              </c:strCache>
            </c:strRef>
          </c:cat>
          <c:val>
            <c:numRef>
              <c:f>Sheet1!$C$2:$C$10</c:f>
              <c:numCache>
                <c:formatCode>0.0%</c:formatCode>
                <c:ptCount val="9"/>
                <c:pt idx="0">
                  <c:v>0.239</c:v>
                </c:pt>
                <c:pt idx="1">
                  <c:v>0.284</c:v>
                </c:pt>
                <c:pt idx="2">
                  <c:v>0.259</c:v>
                </c:pt>
                <c:pt idx="3" formatCode="#,##0_);[Red]\(#,##0\)">
                  <c:v>0.284</c:v>
                </c:pt>
                <c:pt idx="4" formatCode="#,##0_);[Red]\(#,##0\)">
                  <c:v>0.276</c:v>
                </c:pt>
                <c:pt idx="5" formatCode="#,##0_);[Red]\(#,##0\)">
                  <c:v>0.304</c:v>
                </c:pt>
                <c:pt idx="6" formatCode="#,##0_);[Red]\(#,##0\)">
                  <c:v>0.316</c:v>
                </c:pt>
                <c:pt idx="7" formatCode="#,##0_);[Red]\(#,##0\)">
                  <c:v>0.31</c:v>
                </c:pt>
                <c:pt idx="8" formatCode="#,##0_);[Red]\(#,##0\)">
                  <c:v>0.26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71BB-42D7-AA19-A0D31DDF5BE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OMS Min.</c:v>
                </c:pt>
              </c:strCache>
            </c:strRef>
          </c:tx>
          <c:spPr>
            <a:ln>
              <a:solidFill>
                <a:schemeClr val="tx1">
                  <a:lumMod val="90000"/>
                  <a:lumOff val="10000"/>
                </a:schemeClr>
              </a:solidFill>
            </a:ln>
          </c:spPr>
          <c:marker>
            <c:symbol val="square"/>
            <c:size val="13"/>
            <c:spPr>
              <a:solidFill>
                <a:schemeClr val="tx1">
                  <a:lumMod val="90000"/>
                  <a:lumOff val="10000"/>
                </a:schemeClr>
              </a:solidFill>
              <a:ln>
                <a:solidFill>
                  <a:srgbClr val="000090"/>
                </a:solidFill>
              </a:ln>
            </c:spPr>
          </c:marker>
          <c:cat>
            <c:strRef>
              <c:f>Sheet1!$A$2:$A$10</c:f>
              <c:strCache>
                <c:ptCount val="9"/>
                <c:pt idx="0">
                  <c:v>Sp 2014</c:v>
                </c:pt>
                <c:pt idx="1">
                  <c:v>Fl 2014</c:v>
                </c:pt>
                <c:pt idx="2">
                  <c:v>Sp 2015</c:v>
                </c:pt>
                <c:pt idx="3">
                  <c:v>Fl 2015</c:v>
                </c:pt>
                <c:pt idx="4">
                  <c:v>Sp 2016</c:v>
                </c:pt>
                <c:pt idx="5">
                  <c:v>Fl 2016</c:v>
                </c:pt>
                <c:pt idx="6">
                  <c:v>Sp 2017</c:v>
                </c:pt>
                <c:pt idx="7">
                  <c:v>Fl 2017</c:v>
                </c:pt>
                <c:pt idx="8">
                  <c:v>Sp 2018</c:v>
                </c:pt>
              </c:strCache>
            </c:strRef>
          </c:cat>
          <c:val>
            <c:numRef>
              <c:f>Sheet1!$D$2:$D$10</c:f>
              <c:numCache>
                <c:formatCode>0.00%</c:formatCode>
                <c:ptCount val="9"/>
                <c:pt idx="0">
                  <c:v>0.118</c:v>
                </c:pt>
                <c:pt idx="1">
                  <c:v>0.162</c:v>
                </c:pt>
                <c:pt idx="2">
                  <c:v>0.159</c:v>
                </c:pt>
                <c:pt idx="3">
                  <c:v>0.16</c:v>
                </c:pt>
                <c:pt idx="4">
                  <c:v>0.159</c:v>
                </c:pt>
                <c:pt idx="5">
                  <c:v>0.147</c:v>
                </c:pt>
                <c:pt idx="6">
                  <c:v>0.147</c:v>
                </c:pt>
                <c:pt idx="7">
                  <c:v>0.148</c:v>
                </c:pt>
                <c:pt idx="8">
                  <c:v>0.148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71BB-42D7-AA19-A0D31DDF5BE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On-campus Min.</c:v>
                </c:pt>
              </c:strCache>
            </c:strRef>
          </c:tx>
          <c:spPr>
            <a:ln>
              <a:solidFill>
                <a:schemeClr val="accent6"/>
              </a:solidFill>
              <a:prstDash val="sysDash"/>
            </a:ln>
          </c:spPr>
          <c:marker>
            <c:symbol val="square"/>
            <c:size val="13"/>
            <c:spPr>
              <a:solidFill>
                <a:schemeClr val="accent6"/>
              </a:solidFill>
            </c:spPr>
          </c:marker>
          <c:cat>
            <c:strRef>
              <c:f>Sheet1!$A$2:$A$10</c:f>
              <c:strCache>
                <c:ptCount val="9"/>
                <c:pt idx="0">
                  <c:v>Sp 2014</c:v>
                </c:pt>
                <c:pt idx="1">
                  <c:v>Fl 2014</c:v>
                </c:pt>
                <c:pt idx="2">
                  <c:v>Sp 2015</c:v>
                </c:pt>
                <c:pt idx="3">
                  <c:v>Fl 2015</c:v>
                </c:pt>
                <c:pt idx="4">
                  <c:v>Sp 2016</c:v>
                </c:pt>
                <c:pt idx="5">
                  <c:v>Fl 2016</c:v>
                </c:pt>
                <c:pt idx="6">
                  <c:v>Sp 2017</c:v>
                </c:pt>
                <c:pt idx="7">
                  <c:v>Fl 2017</c:v>
                </c:pt>
                <c:pt idx="8">
                  <c:v>Sp 2018</c:v>
                </c:pt>
              </c:strCache>
            </c:strRef>
          </c:cat>
          <c:val>
            <c:numRef>
              <c:f>Sheet1!$E$2:$E$10</c:f>
              <c:numCache>
                <c:formatCode>0.00%</c:formatCode>
                <c:ptCount val="9"/>
                <c:pt idx="0">
                  <c:v>0.062</c:v>
                </c:pt>
                <c:pt idx="1">
                  <c:v>0.085</c:v>
                </c:pt>
                <c:pt idx="2">
                  <c:v>0.075</c:v>
                </c:pt>
                <c:pt idx="3">
                  <c:v>0.074</c:v>
                </c:pt>
                <c:pt idx="4">
                  <c:v>0.084</c:v>
                </c:pt>
                <c:pt idx="5">
                  <c:v>0.068</c:v>
                </c:pt>
                <c:pt idx="6">
                  <c:v>0.085</c:v>
                </c:pt>
                <c:pt idx="7">
                  <c:v>0.06</c:v>
                </c:pt>
                <c:pt idx="8" formatCode="0%">
                  <c:v>0.07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71BB-42D7-AA19-A0D31DDF5B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9597832"/>
        <c:axId val="2129602632"/>
      </c:lineChart>
      <c:catAx>
        <c:axId val="2129597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29602632"/>
        <c:crossesAt val="0.0"/>
        <c:auto val="1"/>
        <c:lblAlgn val="ctr"/>
        <c:lblOffset val="100"/>
        <c:noMultiLvlLbl val="0"/>
      </c:catAx>
      <c:valAx>
        <c:axId val="2129602632"/>
        <c:scaling>
          <c:orientation val="minMax"/>
          <c:max val="0.5"/>
        </c:scaling>
        <c:delete val="0"/>
        <c:axPos val="l"/>
        <c:majorGridlines/>
        <c:numFmt formatCode="0%" sourceLinked="0"/>
        <c:majorTickMark val="cross"/>
        <c:minorTickMark val="none"/>
        <c:tickLblPos val="low"/>
        <c:crossAx val="2129597832"/>
        <c:crosses val="autoZero"/>
        <c:crossBetween val="between"/>
        <c:majorUnit val="0.1"/>
        <c:minorUnit val="0.1"/>
      </c:valAx>
    </c:plotArea>
    <c:legend>
      <c:legendPos val="b"/>
      <c:layout>
        <c:manualLayout>
          <c:xMode val="edge"/>
          <c:yMode val="edge"/>
          <c:x val="0.0519645811097578"/>
          <c:y val="0.893786899865729"/>
          <c:w val="0.93694667214281"/>
          <c:h val="0.1062131001342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CA34413-B778-3146-9F01-F9D31B22FAB9}" type="datetime1">
              <a:rPr lang="en-US"/>
              <a:pPr>
                <a:defRPr/>
              </a:pPr>
              <a:t>6/26/18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F60D8CD-29F6-8C47-9D54-C17352A4AF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9236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331AF1B-C7DE-454C-8753-30AC3E92F8C4}" type="datetime1">
              <a:rPr lang="en-US"/>
              <a:pPr>
                <a:defRPr/>
              </a:pPr>
              <a:t>6/26/18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6A54FAE-DA90-6D49-BD7D-7B533F611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0189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C11998-5B78-364E-810A-19F7C920FFC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54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A54FAE-DA90-6D49-BD7D-7B533F611A0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80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A54FAE-DA90-6D49-BD7D-7B533F611A0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05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A54FAE-DA90-6D49-BD7D-7B533F611A0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79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F7BAB-2406-0341-8920-0A1ED36A683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504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1165F1-74BB-2748-BEDC-6014310F187B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439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Option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792" y="2981314"/>
            <a:ext cx="8201785" cy="948304"/>
          </a:xfrm>
          <a:prstGeom prst="rect">
            <a:avLst/>
          </a:prstGeom>
        </p:spPr>
        <p:txBody>
          <a:bodyPr/>
          <a:lstStyle>
            <a:lvl1pPr marL="0" algn="l">
              <a:lnSpc>
                <a:spcPts val="4800"/>
              </a:lnSpc>
              <a:defRPr sz="52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792" y="3962505"/>
            <a:ext cx="8201785" cy="2550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800"/>
              </a:lnSpc>
              <a:buNone/>
              <a:defRPr sz="1500" b="0" i="1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0850" y="4500443"/>
            <a:ext cx="2895600" cy="144066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 i="1" cap="all" baseline="0">
                <a:solidFill>
                  <a:srgbClr val="CCCCCC"/>
                </a:solidFill>
                <a:latin typeface="Arial Narrow Bold"/>
                <a:ea typeface="+mn-ea"/>
                <a:cs typeface="Arial Narrow Bold"/>
              </a:defRPr>
            </a:lvl1pPr>
          </a:lstStyle>
          <a:p>
            <a:pPr>
              <a:defRPr/>
            </a:pPr>
            <a:r>
              <a:rPr lang="en-US" smtClean="0"/>
              <a:t>Improving Education through Accessibility and Affordability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57011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-1"/>
            <a:ext cx="6362700" cy="790576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/>
          <a:lstStyle>
            <a:lvl1pPr marL="0" indent="209550">
              <a:tabLst/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965200"/>
            <a:ext cx="8136468" cy="35623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Aft>
                <a:spcPts val="338"/>
              </a:spcAft>
              <a:buFontTx/>
              <a:buNone/>
              <a:defRPr sz="1350"/>
            </a:lvl1pPr>
            <a:lvl2pPr marL="262319" indent="-160735">
              <a:spcAft>
                <a:spcPts val="338"/>
              </a:spcAft>
              <a:buFont typeface="Lucida Grande"/>
              <a:buChar char="•"/>
              <a:defRPr sz="1181"/>
            </a:lvl2pPr>
            <a:lvl3pPr>
              <a:spcAft>
                <a:spcPts val="338"/>
              </a:spcAft>
              <a:defRPr sz="1181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06480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Improving Education through Accessibility and Affordability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/>
          <a:lstStyle/>
          <a:p>
            <a:fld id="{3C8AA0B7-AE06-F643-AF6F-35899BD49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345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Improving Education through Accessibility and Affordability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/>
          <a:lstStyle/>
          <a:p>
            <a:fld id="{3C8AA0B7-AE06-F643-AF6F-35899BD49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8852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7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Improving Education through Accessibility and Affordability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/>
          <a:lstStyle/>
          <a:p>
            <a:fld id="{3C8AA0B7-AE06-F643-AF6F-35899BD49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313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Improving Education through Accessibility and Affordability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/>
          <a:lstStyle/>
          <a:p>
            <a:fld id="{3C8AA0B7-AE06-F643-AF6F-35899BD49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6977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Improving Education through Accessibility and Affordability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/>
          <a:lstStyle/>
          <a:p>
            <a:fld id="{3C8AA0B7-AE06-F643-AF6F-35899BD49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857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Improving Education through Accessibility and Affordability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/>
          <a:lstStyle/>
          <a:p>
            <a:fld id="{3C8AA0B7-AE06-F643-AF6F-35899BD49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3093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Improving Education through Accessibility and Affordability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/>
          <a:lstStyle/>
          <a:p>
            <a:fld id="{3C8AA0B7-AE06-F643-AF6F-35899BD49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428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Improving Education through Accessibility and Affordability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/>
          <a:lstStyle/>
          <a:p>
            <a:fld id="{3C8AA0B7-AE06-F643-AF6F-35899BD49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2295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Improving Education through Accessibility and Affordability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/>
          <a:lstStyle/>
          <a:p>
            <a:fld id="{3C8AA0B7-AE06-F643-AF6F-35899BD49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05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Option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6652" y="1040333"/>
            <a:ext cx="4410149" cy="1411417"/>
          </a:xfrm>
          <a:prstGeom prst="rect">
            <a:avLst/>
          </a:prstGeom>
        </p:spPr>
        <p:txBody>
          <a:bodyPr/>
          <a:lstStyle>
            <a:lvl1pPr marL="0" algn="l">
              <a:lnSpc>
                <a:spcPts val="4800"/>
              </a:lnSpc>
              <a:defRPr sz="5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76650" y="2568273"/>
            <a:ext cx="4410148" cy="4920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600" b="0" i="1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0"/>
          </p:nvPr>
        </p:nvSpPr>
        <p:spPr>
          <a:xfrm>
            <a:off x="455613" y="4613750"/>
            <a:ext cx="3266942" cy="2009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100"/>
              </a:lnSpc>
              <a:buNone/>
              <a:defRPr sz="1300" b="1" i="0" cap="all" baseline="0">
                <a:solidFill>
                  <a:schemeClr val="bg1"/>
                </a:solidFill>
                <a:latin typeface="Arial Narrow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1"/>
          </p:nvPr>
        </p:nvSpPr>
        <p:spPr>
          <a:xfrm>
            <a:off x="455618" y="1047363"/>
            <a:ext cx="3654499" cy="3289836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lnSpc>
                <a:spcPts val="1800"/>
              </a:lnSpc>
              <a:buNone/>
              <a:defRPr sz="20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2323253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Improving Education through Accessibility and Affordability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/>
          <a:lstStyle/>
          <a:p>
            <a:fld id="{3C8AA0B7-AE06-F643-AF6F-35899BD49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7723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Improving Education through Accessibility and Affordability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/>
          <a:lstStyle/>
          <a:p>
            <a:fld id="{3C8AA0B7-AE06-F643-AF6F-35899BD49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240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Option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386" y="1250630"/>
            <a:ext cx="8225414" cy="1668896"/>
          </a:xfrm>
          <a:prstGeom prst="rect">
            <a:avLst/>
          </a:prstGeom>
        </p:spPr>
        <p:txBody>
          <a:bodyPr/>
          <a:lstStyle>
            <a:lvl1pPr marL="0" algn="l">
              <a:lnSpc>
                <a:spcPts val="5800"/>
              </a:lnSpc>
              <a:defRPr sz="66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1386" y="3042554"/>
            <a:ext cx="7065818" cy="4920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 b="0" i="1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0"/>
          </p:nvPr>
        </p:nvSpPr>
        <p:spPr>
          <a:xfrm>
            <a:off x="455613" y="4613750"/>
            <a:ext cx="3266942" cy="2009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100"/>
              </a:lnSpc>
              <a:buNone/>
              <a:defRPr sz="1300" b="1" i="0" cap="all" baseline="0">
                <a:solidFill>
                  <a:schemeClr val="bg1"/>
                </a:solidFill>
                <a:latin typeface="Arial Narrow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9148183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390" y="1940933"/>
            <a:ext cx="8219641" cy="1216407"/>
          </a:xfrm>
          <a:prstGeom prst="rect">
            <a:avLst/>
          </a:prstGeom>
        </p:spPr>
        <p:txBody>
          <a:bodyPr/>
          <a:lstStyle>
            <a:lvl1pPr marL="0" algn="ctr">
              <a:lnSpc>
                <a:spcPts val="6200"/>
              </a:lnSpc>
              <a:defRPr sz="6600" b="1" cap="all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55618" y="1602864"/>
            <a:ext cx="8225413" cy="2169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ts val="2100"/>
              </a:lnSpc>
              <a:buNone/>
              <a:defRPr sz="1800" b="0" i="1" u="sng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63555" y="4515082"/>
            <a:ext cx="3381375" cy="1440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Improving Education through Accessibility and Affordability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46850" y="4926806"/>
            <a:ext cx="2133600" cy="1440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BCD8E-0367-1D4E-9723-955897C963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995734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One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945"/>
            <a:ext cx="7716838" cy="428625"/>
          </a:xfrm>
          <a:prstGeom prst="rect">
            <a:avLst/>
          </a:prstGeom>
        </p:spPr>
        <p:txBody>
          <a:bodyPr/>
          <a:lstStyle>
            <a:lvl1pPr>
              <a:defRPr b="1" i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457200" y="1311853"/>
            <a:ext cx="8229600" cy="343175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dirty="0" smtClean="0"/>
              <a:t>Enter First Level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457200" y="4539662"/>
            <a:ext cx="2895600" cy="1440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Improving Education through Accessibility and Affordability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4926806"/>
            <a:ext cx="2133600" cy="1440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48FDC-DF3D-3444-B5DA-006AEEE57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4317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0852" y="1317608"/>
            <a:ext cx="2191295" cy="164220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lnSpc>
                <a:spcPts val="1800"/>
              </a:lnSpc>
              <a:buNone/>
              <a:defRPr sz="20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452437" y="3056464"/>
            <a:ext cx="2189708" cy="164362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lnSpc>
                <a:spcPts val="1800"/>
              </a:lnSpc>
              <a:buNone/>
              <a:defRPr sz="20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1" name="Text Placeholder 2"/>
          <p:cNvSpPr>
            <a:spLocks noGrp="1"/>
          </p:cNvSpPr>
          <p:nvPr>
            <p:ph idx="14"/>
          </p:nvPr>
        </p:nvSpPr>
        <p:spPr>
          <a:xfrm>
            <a:off x="2789348" y="1317608"/>
            <a:ext cx="5897457" cy="338247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dirty="0" smtClean="0"/>
              <a:t>Enter First Level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692860"/>
            <a:ext cx="7716982" cy="428494"/>
          </a:xfrm>
          <a:prstGeom prst="rect">
            <a:avLst/>
          </a:prstGeom>
        </p:spPr>
        <p:txBody>
          <a:bodyPr/>
          <a:lstStyle>
            <a:lvl1pPr>
              <a:defRPr b="1" i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457200" y="4539662"/>
            <a:ext cx="2895600" cy="1440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Improving Education through Accessibility and Affordability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6553200" y="4926806"/>
            <a:ext cx="2133600" cy="1440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F23CB-0FB7-6247-8708-BC21FC3026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7231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0855" y="2773033"/>
            <a:ext cx="1371125" cy="122827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lnSpc>
                <a:spcPts val="1800"/>
              </a:lnSpc>
              <a:buNone/>
              <a:defRPr sz="1800" b="0" i="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1" name="Text Placeholder 2"/>
          <p:cNvSpPr>
            <a:spLocks noGrp="1"/>
          </p:cNvSpPr>
          <p:nvPr>
            <p:ph idx="14"/>
          </p:nvPr>
        </p:nvSpPr>
        <p:spPr>
          <a:xfrm>
            <a:off x="451265" y="4059326"/>
            <a:ext cx="1370710" cy="46272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ts val="1200"/>
              </a:lnSpc>
              <a:defRPr sz="1000" b="0" i="0" baseline="0">
                <a:solidFill>
                  <a:srgbClr val="898989"/>
                </a:solidFill>
                <a:latin typeface="Georgia"/>
                <a:cs typeface="Georgia"/>
              </a:defRPr>
            </a:lvl1pPr>
            <a:lvl2pPr>
              <a:lnSpc>
                <a:spcPts val="1200"/>
              </a:lnSpc>
              <a:defRPr sz="1000" b="0" i="1" baseline="0">
                <a:solidFill>
                  <a:srgbClr val="898989"/>
                </a:solidFill>
                <a:latin typeface="Georgia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692860"/>
            <a:ext cx="7716982" cy="428494"/>
          </a:xfrm>
          <a:prstGeom prst="rect">
            <a:avLst/>
          </a:prstGeom>
        </p:spPr>
        <p:txBody>
          <a:bodyPr/>
          <a:lstStyle>
            <a:lvl1pPr>
              <a:defRPr b="1" i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1974380" y="2773033"/>
            <a:ext cx="1371125" cy="122827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lnSpc>
                <a:spcPts val="1800"/>
              </a:lnSpc>
              <a:buNone/>
              <a:defRPr sz="1800" b="0" i="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8" name="Text Placeholder 2"/>
          <p:cNvSpPr>
            <a:spLocks noGrp="1"/>
          </p:cNvSpPr>
          <p:nvPr>
            <p:ph idx="16"/>
          </p:nvPr>
        </p:nvSpPr>
        <p:spPr>
          <a:xfrm>
            <a:off x="1974790" y="4059326"/>
            <a:ext cx="1370710" cy="46272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ts val="1200"/>
              </a:lnSpc>
              <a:defRPr sz="1000" b="0" i="0" baseline="0">
                <a:solidFill>
                  <a:srgbClr val="898989"/>
                </a:solidFill>
                <a:latin typeface="Georgia"/>
                <a:cs typeface="Georgia"/>
              </a:defRPr>
            </a:lvl1pPr>
            <a:lvl2pPr>
              <a:lnSpc>
                <a:spcPts val="1200"/>
              </a:lnSpc>
              <a:defRPr sz="1000" b="0" i="1" baseline="0">
                <a:solidFill>
                  <a:srgbClr val="898989"/>
                </a:solidFill>
                <a:latin typeface="Georgia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3497901" y="2773033"/>
            <a:ext cx="1371125" cy="122827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lnSpc>
                <a:spcPts val="1800"/>
              </a:lnSpc>
              <a:buNone/>
              <a:defRPr sz="1800" b="0" i="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20" name="Text Placeholder 2"/>
          <p:cNvSpPr>
            <a:spLocks noGrp="1"/>
          </p:cNvSpPr>
          <p:nvPr>
            <p:ph idx="18"/>
          </p:nvPr>
        </p:nvSpPr>
        <p:spPr>
          <a:xfrm>
            <a:off x="3498315" y="4059326"/>
            <a:ext cx="1370710" cy="46272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ts val="1200"/>
              </a:lnSpc>
              <a:defRPr sz="1000" b="0" i="0" baseline="0">
                <a:solidFill>
                  <a:srgbClr val="898989"/>
                </a:solidFill>
                <a:latin typeface="Georgia"/>
                <a:cs typeface="Georgia"/>
              </a:defRPr>
            </a:lvl1pPr>
            <a:lvl2pPr>
              <a:lnSpc>
                <a:spcPts val="1200"/>
              </a:lnSpc>
              <a:defRPr sz="1000" b="0" i="1" baseline="0">
                <a:solidFill>
                  <a:srgbClr val="898989"/>
                </a:solidFill>
                <a:latin typeface="Georgia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1" name="Picture Placeholder 2"/>
          <p:cNvSpPr>
            <a:spLocks noGrp="1"/>
          </p:cNvSpPr>
          <p:nvPr>
            <p:ph type="pic" idx="19"/>
          </p:nvPr>
        </p:nvSpPr>
        <p:spPr>
          <a:xfrm>
            <a:off x="5021430" y="2773033"/>
            <a:ext cx="1371125" cy="122827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lnSpc>
                <a:spcPts val="1800"/>
              </a:lnSpc>
              <a:buNone/>
              <a:defRPr sz="1800" b="0" i="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22" name="Text Placeholder 2"/>
          <p:cNvSpPr>
            <a:spLocks noGrp="1"/>
          </p:cNvSpPr>
          <p:nvPr>
            <p:ph idx="20"/>
          </p:nvPr>
        </p:nvSpPr>
        <p:spPr>
          <a:xfrm>
            <a:off x="5021840" y="4059326"/>
            <a:ext cx="1370710" cy="46272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ts val="1200"/>
              </a:lnSpc>
              <a:defRPr sz="1000" b="0" i="0" baseline="0">
                <a:solidFill>
                  <a:srgbClr val="898989"/>
                </a:solidFill>
                <a:latin typeface="Georgia"/>
                <a:cs typeface="Georgia"/>
              </a:defRPr>
            </a:lvl1pPr>
            <a:lvl2pPr>
              <a:lnSpc>
                <a:spcPts val="1200"/>
              </a:lnSpc>
              <a:defRPr sz="1000" b="0" i="1" baseline="0">
                <a:solidFill>
                  <a:srgbClr val="898989"/>
                </a:solidFill>
                <a:latin typeface="Georgia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idx="21"/>
          </p:nvPr>
        </p:nvSpPr>
        <p:spPr>
          <a:xfrm>
            <a:off x="6544951" y="2773033"/>
            <a:ext cx="1371125" cy="122827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lnSpc>
                <a:spcPts val="1800"/>
              </a:lnSpc>
              <a:buNone/>
              <a:defRPr sz="1800" b="0" i="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24" name="Text Placeholder 2"/>
          <p:cNvSpPr>
            <a:spLocks noGrp="1"/>
          </p:cNvSpPr>
          <p:nvPr>
            <p:ph idx="22"/>
          </p:nvPr>
        </p:nvSpPr>
        <p:spPr>
          <a:xfrm>
            <a:off x="6545365" y="4059326"/>
            <a:ext cx="1370710" cy="46272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ts val="1200"/>
              </a:lnSpc>
              <a:defRPr sz="1000" b="0" i="0" baseline="0">
                <a:solidFill>
                  <a:srgbClr val="898989"/>
                </a:solidFill>
                <a:latin typeface="Georgia"/>
                <a:cs typeface="Georgia"/>
              </a:defRPr>
            </a:lvl1pPr>
            <a:lvl2pPr>
              <a:lnSpc>
                <a:spcPts val="1200"/>
              </a:lnSpc>
              <a:defRPr sz="1000" b="0" i="1" baseline="0">
                <a:solidFill>
                  <a:srgbClr val="898989"/>
                </a:solidFill>
                <a:latin typeface="Georgia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idx="23"/>
          </p:nvPr>
        </p:nvSpPr>
        <p:spPr>
          <a:xfrm>
            <a:off x="457200" y="1311853"/>
            <a:ext cx="8229600" cy="123402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ts val="2200"/>
              </a:lnSpc>
              <a:defRPr sz="2200" b="1" i="1" baseline="0">
                <a:solidFill>
                  <a:srgbClr val="535353"/>
                </a:solidFill>
                <a:latin typeface="Georgia"/>
              </a:defRPr>
            </a:lvl1pPr>
            <a:lvl2pPr marL="0" indent="0">
              <a:lnSpc>
                <a:spcPts val="2400"/>
              </a:lnSpc>
              <a:buFontTx/>
              <a:buNone/>
              <a:defRPr sz="2000" baseline="0">
                <a:solidFill>
                  <a:srgbClr val="535353"/>
                </a:solidFill>
                <a:latin typeface="Georgia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24"/>
          </p:nvPr>
        </p:nvSpPr>
        <p:spPr>
          <a:xfrm>
            <a:off x="457200" y="4545807"/>
            <a:ext cx="2895600" cy="1440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Improving Education through Accessibility and Affordability</a:t>
            </a:r>
            <a:endParaRPr lang="en-US" dirty="0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25"/>
          </p:nvPr>
        </p:nvSpPr>
        <p:spPr>
          <a:xfrm>
            <a:off x="6553200" y="4926806"/>
            <a:ext cx="2133600" cy="1440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F4081-B931-B84C-8DE4-DA20A65082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13452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c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945"/>
            <a:ext cx="7716838" cy="428625"/>
          </a:xfrm>
          <a:prstGeom prst="rect">
            <a:avLst/>
          </a:prstGeom>
        </p:spPr>
        <p:txBody>
          <a:bodyPr/>
          <a:lstStyle>
            <a:lvl1pPr>
              <a:defRPr b="1" i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2070"/>
            <a:ext cx="8229600" cy="343138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7200" y="4539662"/>
            <a:ext cx="2895600" cy="1440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Improving Education through Accessibility and Affordability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4926806"/>
            <a:ext cx="2133600" cy="1440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6CBFE-62C7-D24C-A821-542267A426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949510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945"/>
            <a:ext cx="7716838" cy="4286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10375" y="4900069"/>
            <a:ext cx="2133600" cy="144066"/>
          </a:xfrm>
          <a:prstGeom prst="rect">
            <a:avLst/>
          </a:prstGeom>
        </p:spPr>
        <p:txBody>
          <a:bodyPr/>
          <a:lstStyle/>
          <a:p>
            <a:fld id="{3C48F5F4-53C0-7948-A020-6B1896913A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527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jpg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13" Type="http://schemas.openxmlformats.org/officeDocument/2006/relationships/image" Target="../media/image3.jp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etFileAttachment.jp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26" y="-173784"/>
            <a:ext cx="7094173" cy="5320630"/>
          </a:xfrm>
          <a:prstGeom prst="rect">
            <a:avLst/>
          </a:prstGeom>
        </p:spPr>
      </p:pic>
      <p:pic>
        <p:nvPicPr>
          <p:cNvPr id="8" name="Picture 7" descr="College-of-Computing-outline-539+874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681" y="334211"/>
            <a:ext cx="2879187" cy="565823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8139" y="4548530"/>
            <a:ext cx="2895600" cy="144066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 i="1" cap="all" baseline="0">
                <a:solidFill>
                  <a:srgbClr val="CCCCCC"/>
                </a:solidFill>
                <a:latin typeface="Arial Narrow Bold"/>
                <a:ea typeface="+mn-ea"/>
                <a:cs typeface="Arial Narrow Bold"/>
              </a:defRPr>
            </a:lvl1pPr>
          </a:lstStyle>
          <a:p>
            <a:pPr>
              <a:defRPr/>
            </a:pPr>
            <a:r>
              <a:rPr lang="en-US" smtClean="0"/>
              <a:t>Improving Education through Accessibility and Affordability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902" r:id="rId10"/>
  </p:sldLayoutIdLst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defTabSz="457200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Arial Narrow Bold"/>
          <a:ea typeface="ＭＳ Ｐゴシック" charset="0"/>
          <a:cs typeface="Arial Narrow Bold"/>
        </a:defRPr>
      </a:lvl1pPr>
      <a:lvl2pPr algn="l" defTabSz="457200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 Bold" charset="0"/>
          <a:ea typeface="ＭＳ Ｐゴシック" charset="0"/>
        </a:defRPr>
      </a:lvl2pPr>
      <a:lvl3pPr algn="l" defTabSz="457200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 Bold" charset="0"/>
          <a:ea typeface="ＭＳ Ｐゴシック" charset="0"/>
        </a:defRPr>
      </a:lvl3pPr>
      <a:lvl4pPr algn="l" defTabSz="457200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 Bold" charset="0"/>
          <a:ea typeface="ＭＳ Ｐゴシック" charset="0"/>
        </a:defRPr>
      </a:lvl4pPr>
      <a:lvl5pPr algn="l" defTabSz="457200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 Bold" charset="0"/>
          <a:ea typeface="ＭＳ Ｐゴシック" charset="0"/>
        </a:defRPr>
      </a:lvl5pPr>
      <a:lvl6pPr marL="457200" algn="l" defTabSz="457200" rtl="0" fontAlgn="base">
        <a:lnSpc>
          <a:spcPts val="38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 Bold" charset="0"/>
          <a:ea typeface="ＭＳ Ｐゴシック" charset="0"/>
        </a:defRPr>
      </a:lvl6pPr>
      <a:lvl7pPr marL="914400" algn="l" defTabSz="457200" rtl="0" fontAlgn="base">
        <a:lnSpc>
          <a:spcPts val="38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 Bold" charset="0"/>
          <a:ea typeface="ＭＳ Ｐゴシック" charset="0"/>
        </a:defRPr>
      </a:lvl7pPr>
      <a:lvl8pPr marL="1371600" algn="l" defTabSz="457200" rtl="0" fontAlgn="base">
        <a:lnSpc>
          <a:spcPts val="38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 Bold" charset="0"/>
          <a:ea typeface="ＭＳ Ｐゴシック" charset="0"/>
        </a:defRPr>
      </a:lvl8pPr>
      <a:lvl9pPr marL="1828800" algn="l" defTabSz="457200" rtl="0" fontAlgn="base">
        <a:lnSpc>
          <a:spcPts val="3800"/>
        </a:lnSpc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 Bold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lnSpc>
          <a:spcPts val="2100"/>
        </a:lnSpc>
        <a:spcBef>
          <a:spcPts val="600"/>
        </a:spcBef>
        <a:spcAft>
          <a:spcPct val="0"/>
        </a:spcAft>
        <a:buFont typeface="Arial" charset="0"/>
        <a:defRPr sz="2000" b="1" kern="1200">
          <a:solidFill>
            <a:srgbClr val="535353"/>
          </a:solidFill>
          <a:latin typeface="Georgia"/>
          <a:ea typeface="ＭＳ Ｐゴシック" charset="0"/>
          <a:cs typeface="Georgi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535353"/>
          </a:solidFill>
          <a:latin typeface="Georgia"/>
          <a:ea typeface="ＭＳ Ｐゴシック" charset="0"/>
          <a:cs typeface="Georgi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535353"/>
          </a:solidFill>
          <a:latin typeface="Georgia"/>
          <a:ea typeface="ＭＳ Ｐゴシック" charset="0"/>
          <a:cs typeface="Georgi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35353"/>
          </a:solidFill>
          <a:latin typeface="Georgia"/>
          <a:ea typeface="ＭＳ Ｐゴシック" charset="0"/>
          <a:cs typeface="Georgi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535353"/>
          </a:solidFill>
          <a:latin typeface="Georgia"/>
          <a:ea typeface="ＭＳ Ｐゴシック" charset="0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etFileAttachment-2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71921"/>
            <a:ext cx="7078663" cy="530899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7" descr="College-of-Computing-outline-539+874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390" y="293079"/>
            <a:ext cx="2862279" cy="5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227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gif"/><Relationship Id="rId3" Type="http://schemas.openxmlformats.org/officeDocument/2006/relationships/image" Target="../media/image1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4" Type="http://schemas.openxmlformats.org/officeDocument/2006/relationships/image" Target="../media/image17.tiff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auto">
          <a:xfrm>
            <a:off x="321762" y="4084862"/>
            <a:ext cx="8382501" cy="915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4000" b="1" i="0" kern="1200">
                <a:solidFill>
                  <a:schemeClr val="tx1"/>
                </a:solidFill>
                <a:latin typeface="Arial Narrow Bold"/>
                <a:ea typeface="ＭＳ Ｐゴシック" charset="0"/>
                <a:cs typeface="Arial Narrow Bold"/>
              </a:defRPr>
            </a:lvl1pPr>
            <a:lvl2pPr algn="l" defTabSz="457200" rtl="0" eaLnBrk="0" fontAlgn="base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 Narrow Bold" charset="0"/>
                <a:ea typeface="ＭＳ Ｐゴシック" charset="0"/>
              </a:defRPr>
            </a:lvl2pPr>
            <a:lvl3pPr algn="l" defTabSz="457200" rtl="0" eaLnBrk="0" fontAlgn="base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 Narrow Bold" charset="0"/>
                <a:ea typeface="ＭＳ Ｐゴシック" charset="0"/>
              </a:defRPr>
            </a:lvl3pPr>
            <a:lvl4pPr algn="l" defTabSz="457200" rtl="0" eaLnBrk="0" fontAlgn="base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 Narrow Bold" charset="0"/>
                <a:ea typeface="ＭＳ Ｐゴシック" charset="0"/>
              </a:defRPr>
            </a:lvl4pPr>
            <a:lvl5pPr algn="l" defTabSz="457200" rtl="0" eaLnBrk="0" fontAlgn="base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 Narrow Bold" charset="0"/>
                <a:ea typeface="ＭＳ Ｐゴシック" charset="0"/>
              </a:defRPr>
            </a:lvl5pPr>
            <a:lvl6pPr marL="457200" algn="l" defTabSz="457200" rtl="0" fontAlgn="base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 Narrow Bold" charset="0"/>
                <a:ea typeface="ＭＳ Ｐゴシック" charset="0"/>
              </a:defRPr>
            </a:lvl6pPr>
            <a:lvl7pPr marL="914400" algn="l" defTabSz="457200" rtl="0" fontAlgn="base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 Narrow Bold" charset="0"/>
                <a:ea typeface="ＭＳ Ｐゴシック" charset="0"/>
              </a:defRPr>
            </a:lvl7pPr>
            <a:lvl8pPr marL="1371600" algn="l" defTabSz="457200" rtl="0" fontAlgn="base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 Narrow Bold" charset="0"/>
                <a:ea typeface="ＭＳ Ｐゴシック" charset="0"/>
              </a:defRPr>
            </a:lvl8pPr>
            <a:lvl9pPr marL="1828800" algn="l" defTabSz="457200" rtl="0" fontAlgn="base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 Narrow Bold" charset="0"/>
                <a:ea typeface="ＭＳ Ｐゴシック" charset="0"/>
              </a:defRPr>
            </a:lvl9pPr>
          </a:lstStyle>
          <a:p>
            <a:pPr algn="ctr" eaLnBrk="1" fontAlgn="auto" hangingPunct="1">
              <a:lnSpc>
                <a:spcPts val="4400"/>
              </a:lnSpc>
              <a:spcAft>
                <a:spcPts val="0"/>
              </a:spcAft>
              <a:defRPr/>
            </a:pPr>
            <a:r>
              <a:rPr lang="en-US" sz="2400" cap="all" dirty="0" smtClean="0"/>
              <a:t>Best education in the world: </a:t>
            </a:r>
            <a:r>
              <a:rPr lang="en-US" sz="2400" cap="all" dirty="0" smtClean="0">
                <a:ea typeface="+mj-ea"/>
              </a:rPr>
              <a:t>Now available to the world</a:t>
            </a:r>
            <a:endParaRPr lang="en-US" sz="2400" cap="all" dirty="0">
              <a:ea typeface="+mj-e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2390" y="-40105"/>
            <a:ext cx="9359085" cy="4184315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Improving Education through Accessibility and Affordability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22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>
          <a:xfrm>
            <a:off x="457205" y="564884"/>
            <a:ext cx="8088313" cy="428625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 Narrow Bold" charset="0"/>
                <a:ea typeface="MS PGothic" charset="0"/>
              </a:rPr>
              <a:t>Overall Applications</a:t>
            </a:r>
            <a:endParaRPr lang="en-US" sz="3200" dirty="0">
              <a:latin typeface="Arial Narrow Bold" charset="0"/>
              <a:ea typeface="MS PGothic" charset="0"/>
            </a:endParaRPr>
          </a:p>
        </p:txBody>
      </p:sp>
      <p:sp>
        <p:nvSpPr>
          <p:cNvPr id="13314" name="Content Placeholder 4"/>
          <p:cNvSpPr>
            <a:spLocks noGrp="1"/>
          </p:cNvSpPr>
          <p:nvPr>
            <p:ph idx="1"/>
          </p:nvPr>
        </p:nvSpPr>
        <p:spPr>
          <a:xfrm>
            <a:off x="464075" y="1252344"/>
            <a:ext cx="8229600" cy="3431381"/>
          </a:xfrm>
        </p:spPr>
        <p:txBody>
          <a:bodyPr>
            <a:noAutofit/>
          </a:bodyPr>
          <a:lstStyle/>
          <a:p>
            <a:pPr marL="400050">
              <a:lnSpc>
                <a:spcPct val="100000"/>
              </a:lnSpc>
              <a:buFont typeface="Arial" charset="0"/>
              <a:buChar char="•"/>
            </a:pPr>
            <a:r>
              <a:rPr lang="en-US" b="0" dirty="0" smtClean="0">
                <a:latin typeface="Georgia" charset="0"/>
                <a:ea typeface="MS PGothic" charset="0"/>
              </a:rPr>
              <a:t>20,500+ unique</a:t>
            </a:r>
            <a:r>
              <a:rPr lang="en-US" b="0" dirty="0" smtClean="0">
                <a:solidFill>
                  <a:srgbClr val="7030A0"/>
                </a:solidFill>
                <a:latin typeface="Georgia" charset="0"/>
                <a:ea typeface="MS PGothic" charset="0"/>
              </a:rPr>
              <a:t> </a:t>
            </a:r>
            <a:r>
              <a:rPr lang="en-US" b="0" dirty="0" smtClean="0">
                <a:latin typeface="Georgia" charset="0"/>
                <a:ea typeface="MS PGothic" charset="0"/>
              </a:rPr>
              <a:t>applicants, October 2013 to current</a:t>
            </a:r>
          </a:p>
          <a:p>
            <a:pPr marL="800100" lvl="1">
              <a:buFont typeface="Arial" charset="0"/>
              <a:buChar char="•"/>
            </a:pPr>
            <a:r>
              <a:rPr lang="en-US" dirty="0" smtClean="0">
                <a:latin typeface="Georgia" charset="0"/>
                <a:ea typeface="MS PGothic" charset="0"/>
              </a:rPr>
              <a:t>Admission rate 60+%</a:t>
            </a:r>
          </a:p>
          <a:p>
            <a:pPr marL="400050">
              <a:lnSpc>
                <a:spcPct val="100000"/>
              </a:lnSpc>
              <a:buFont typeface="Arial" charset="0"/>
              <a:buChar char="•"/>
            </a:pPr>
            <a:r>
              <a:rPr lang="en-US" b="0" dirty="0" smtClean="0">
                <a:latin typeface="Georgia" charset="0"/>
                <a:ea typeface="MS PGothic" charset="0"/>
              </a:rPr>
              <a:t>149 countries represented &amp; all 50 U.S. states</a:t>
            </a:r>
          </a:p>
          <a:p>
            <a:pPr marL="400050">
              <a:lnSpc>
                <a:spcPct val="100000"/>
              </a:lnSpc>
              <a:buFont typeface="Arial" charset="0"/>
              <a:buChar char="•"/>
            </a:pPr>
            <a:r>
              <a:rPr lang="en-US" b="0" dirty="0" smtClean="0">
                <a:latin typeface="Georgia" charset="0"/>
                <a:ea typeface="MS PGothic" charset="0"/>
              </a:rPr>
              <a:t>Vast majority are degree-holders working in computing/IT</a:t>
            </a:r>
          </a:p>
          <a:p>
            <a:pPr marL="800100" lvl="1">
              <a:buFont typeface="Arial" charset="0"/>
              <a:buChar char="•"/>
            </a:pPr>
            <a:r>
              <a:rPr lang="en-US" dirty="0" smtClean="0">
                <a:latin typeface="Georgia" charset="0"/>
                <a:ea typeface="MS PGothic" charset="0"/>
              </a:rPr>
              <a:t>Nearly 5,400 applicants have </a:t>
            </a:r>
            <a:r>
              <a:rPr lang="en-US" dirty="0">
                <a:latin typeface="Georgia" charset="0"/>
                <a:ea typeface="MS PGothic" charset="0"/>
              </a:rPr>
              <a:t>advanced degrees </a:t>
            </a:r>
            <a:r>
              <a:rPr lang="en-US" dirty="0" smtClean="0">
                <a:latin typeface="Georgia" charset="0"/>
                <a:ea typeface="MS PGothic" charset="0"/>
              </a:rPr>
              <a:t>(1,064 terminal degrees, including 219 PhDs)</a:t>
            </a:r>
            <a:endParaRPr lang="en-US" dirty="0">
              <a:latin typeface="Georgia" charset="0"/>
              <a:ea typeface="MS PGothic" charset="0"/>
            </a:endParaRPr>
          </a:p>
          <a:p>
            <a:pPr marL="400050">
              <a:lnSpc>
                <a:spcPct val="100000"/>
              </a:lnSpc>
              <a:buFont typeface="Arial" charset="0"/>
              <a:buChar char="•"/>
            </a:pPr>
            <a:r>
              <a:rPr lang="en-US" b="0" dirty="0" smtClean="0">
                <a:latin typeface="Georgia" charset="0"/>
                <a:ea typeface="MS PGothic" charset="0"/>
              </a:rPr>
              <a:t>73% domestic applicants—inverse of on-campus MS CS</a:t>
            </a:r>
          </a:p>
          <a:p>
            <a:pPr marL="400050">
              <a:lnSpc>
                <a:spcPct val="100000"/>
              </a:lnSpc>
              <a:buFont typeface="Arial" charset="0"/>
              <a:buChar char="•"/>
            </a:pPr>
            <a:r>
              <a:rPr lang="en-US" b="0" dirty="0" smtClean="0">
                <a:latin typeface="Georgia" charset="0"/>
                <a:ea typeface="MS PGothic" charset="0"/>
              </a:rPr>
              <a:t>Indicates we are expanding the market, not ‘cannibalizing’    </a:t>
            </a:r>
            <a:br>
              <a:rPr lang="en-US" b="0" dirty="0" smtClean="0">
                <a:latin typeface="Georgia" charset="0"/>
                <a:ea typeface="MS PGothic" charset="0"/>
              </a:rPr>
            </a:br>
            <a:r>
              <a:rPr lang="en-US" b="0" dirty="0" smtClean="0">
                <a:latin typeface="Georgia" charset="0"/>
                <a:ea typeface="MS PGothic" charset="0"/>
              </a:rPr>
              <a:t>on-campus MS CS program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Two Online Revolutions, Two Talks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75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>
          <a:xfrm>
            <a:off x="457205" y="709226"/>
            <a:ext cx="8088313" cy="428625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 Narrow Bold" charset="0"/>
                <a:ea typeface="MS PGothic" charset="0"/>
              </a:rPr>
              <a:t>Overall Enrollment (Spring 2018)</a:t>
            </a:r>
            <a:endParaRPr lang="en-US" sz="3200" dirty="0">
              <a:latin typeface="Arial Narrow Bold" charset="0"/>
              <a:ea typeface="MS PGothic" charset="0"/>
            </a:endParaRPr>
          </a:p>
        </p:txBody>
      </p:sp>
      <p:sp>
        <p:nvSpPr>
          <p:cNvPr id="13314" name="Content Placeholder 4"/>
          <p:cNvSpPr>
            <a:spLocks noGrp="1"/>
          </p:cNvSpPr>
          <p:nvPr>
            <p:ph idx="1"/>
          </p:nvPr>
        </p:nvSpPr>
        <p:spPr>
          <a:xfrm>
            <a:off x="457200" y="1312070"/>
            <a:ext cx="8229600" cy="3431381"/>
          </a:xfrm>
        </p:spPr>
        <p:txBody>
          <a:bodyPr>
            <a:normAutofit/>
          </a:bodyPr>
          <a:lstStyle/>
          <a:p>
            <a:pPr marL="400050">
              <a:lnSpc>
                <a:spcPct val="100000"/>
              </a:lnSpc>
              <a:buFont typeface="Arial" charset="0"/>
              <a:buChar char="•"/>
            </a:pPr>
            <a:r>
              <a:rPr lang="en-US" sz="2200" b="0" dirty="0" smtClean="0">
                <a:latin typeface="Georgia" charset="0"/>
                <a:ea typeface="MS PGothic" charset="0"/>
              </a:rPr>
              <a:t>10,178 unique enrollments since launch (88.4% yield)</a:t>
            </a:r>
          </a:p>
          <a:p>
            <a:pPr marL="800100" lvl="1">
              <a:buFont typeface="Arial" charset="0"/>
              <a:buChar char="•"/>
            </a:pPr>
            <a:r>
              <a:rPr lang="en-US" dirty="0" smtClean="0">
                <a:solidFill>
                  <a:srgbClr val="FF0000"/>
                </a:solidFill>
                <a:latin typeface="Georgia" charset="0"/>
                <a:ea typeface="MS PGothic" charset="0"/>
              </a:rPr>
              <a:t>6,365 </a:t>
            </a:r>
            <a:r>
              <a:rPr lang="en-US" dirty="0" smtClean="0">
                <a:latin typeface="Georgia" charset="0"/>
                <a:ea typeface="MS PGothic" charset="0"/>
              </a:rPr>
              <a:t>enrolled at start of Spring 2018 semester</a:t>
            </a:r>
          </a:p>
          <a:p>
            <a:pPr marL="800100" lvl="1">
              <a:lnSpc>
                <a:spcPct val="70000"/>
              </a:lnSpc>
              <a:buFont typeface="Arial" charset="0"/>
              <a:buChar char="•"/>
            </a:pPr>
            <a:endParaRPr lang="en-US" b="0" dirty="0" smtClean="0">
              <a:latin typeface="Georgia" charset="0"/>
              <a:ea typeface="MS PGothic" charset="0"/>
            </a:endParaRPr>
          </a:p>
          <a:p>
            <a:pPr marL="400050">
              <a:lnSpc>
                <a:spcPct val="100000"/>
              </a:lnSpc>
              <a:buFont typeface="Arial" charset="0"/>
              <a:buChar char="•"/>
            </a:pPr>
            <a:r>
              <a:rPr lang="en-US" sz="2200" b="0" dirty="0" smtClean="0">
                <a:latin typeface="Georgia" charset="0"/>
                <a:ea typeface="MS PGothic" charset="0"/>
              </a:rPr>
              <a:t>Demographics:</a:t>
            </a:r>
          </a:p>
          <a:p>
            <a:pPr marL="800100" lvl="1">
              <a:buFont typeface="Arial" charset="0"/>
              <a:buChar char="•"/>
            </a:pPr>
            <a:r>
              <a:rPr lang="en-US" b="0" dirty="0" smtClean="0">
                <a:latin typeface="Georgia" charset="0"/>
                <a:ea typeface="MS PGothic" charset="0"/>
              </a:rPr>
              <a:t>Average age: 33 (~11 years older than on-campus MS CS)</a:t>
            </a:r>
          </a:p>
          <a:p>
            <a:pPr marL="800100" lvl="1">
              <a:buFont typeface="Arial" charset="0"/>
              <a:buChar char="•"/>
            </a:pPr>
            <a:r>
              <a:rPr lang="en-US" dirty="0" smtClean="0">
                <a:latin typeface="Georgia" charset="0"/>
                <a:ea typeface="MS PGothic" charset="0"/>
              </a:rPr>
              <a:t>72</a:t>
            </a:r>
            <a:r>
              <a:rPr lang="en-US" b="0" dirty="0" smtClean="0">
                <a:latin typeface="Georgia" charset="0"/>
                <a:ea typeface="MS PGothic" charset="0"/>
              </a:rPr>
              <a:t>% are U.S. citizens or permanent residents</a:t>
            </a:r>
          </a:p>
          <a:p>
            <a:pPr marL="800100" lvl="1">
              <a:buFont typeface="Arial" charset="0"/>
              <a:buChar char="•"/>
            </a:pPr>
            <a:r>
              <a:rPr lang="en-US" b="0" dirty="0" smtClean="0">
                <a:latin typeface="Georgia" charset="0"/>
                <a:ea typeface="MS PGothic" charset="0"/>
              </a:rPr>
              <a:t>54 U.S. states/territories &amp; </a:t>
            </a:r>
            <a:r>
              <a:rPr lang="en-US" dirty="0" smtClean="0">
                <a:latin typeface="Georgia" charset="0"/>
                <a:ea typeface="MS PGothic" charset="0"/>
              </a:rPr>
              <a:t>119 </a:t>
            </a:r>
            <a:r>
              <a:rPr lang="en-US" b="0" dirty="0" smtClean="0">
                <a:latin typeface="Georgia" charset="0"/>
                <a:ea typeface="MS PGothic" charset="0"/>
              </a:rPr>
              <a:t>countries represented</a:t>
            </a:r>
          </a:p>
          <a:p>
            <a:pPr marL="800100" lvl="1">
              <a:buFont typeface="Arial" charset="0"/>
              <a:buChar char="•"/>
            </a:pPr>
            <a:r>
              <a:rPr lang="en-US" b="0" dirty="0" smtClean="0">
                <a:solidFill>
                  <a:srgbClr val="FF0000"/>
                </a:solidFill>
                <a:latin typeface="Georgia" charset="0"/>
                <a:ea typeface="MS PGothic" charset="0"/>
              </a:rPr>
              <a:t>2,420 enrolled students w/advanced degrees; 535 have terminal degrees including 87 PhDs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Improving Education through Accessibility and Affordability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83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>
          <a:xfrm>
            <a:off x="457205" y="709226"/>
            <a:ext cx="8088313" cy="428625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 Narrow Bold" charset="0"/>
                <a:ea typeface="MS PGothic" charset="0"/>
              </a:rPr>
              <a:t>International Enrollment</a:t>
            </a:r>
            <a:endParaRPr lang="en-US" sz="3200" dirty="0">
              <a:latin typeface="Arial Narrow Bold" charset="0"/>
              <a:ea typeface="MS PGothic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Improving Education through Accessibility and Affordability</a:t>
            </a:r>
            <a:endParaRPr lang="en-US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346548" y="1396295"/>
            <a:ext cx="6832948" cy="3028950"/>
          </a:xfrm>
          <a:prstGeom prst="rect">
            <a:avLst/>
          </a:prstGeom>
        </p:spPr>
        <p:txBody>
          <a:bodyPr rtlCol="0">
            <a:normAutofit fontScale="85000" lnSpcReduction="20000"/>
          </a:bodyPr>
          <a:lstStyle>
            <a:lvl1pPr marL="342900" indent="-342900" algn="l" defTabSz="457200" rtl="0" eaLnBrk="0" fontAlgn="base" hangingPunct="0">
              <a:lnSpc>
                <a:spcPts val="2100"/>
              </a:lnSpc>
              <a:spcBef>
                <a:spcPts val="600"/>
              </a:spcBef>
              <a:spcAft>
                <a:spcPct val="0"/>
              </a:spcAft>
              <a:buFont typeface="Arial" charset="0"/>
              <a:defRPr sz="2000" b="1" kern="1200">
                <a:solidFill>
                  <a:srgbClr val="535353"/>
                </a:solidFill>
                <a:latin typeface="Georgia"/>
                <a:ea typeface="ＭＳ Ｐゴシック" charset="0"/>
                <a:cs typeface="Georgi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rgbClr val="535353"/>
                </a:solidFill>
                <a:latin typeface="Georgia"/>
                <a:ea typeface="ＭＳ Ｐゴシック" charset="0"/>
                <a:cs typeface="Georgi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535353"/>
                </a:solidFill>
                <a:latin typeface="Georgia"/>
                <a:ea typeface="ＭＳ Ｐゴシック" charset="0"/>
                <a:cs typeface="Georgi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535353"/>
                </a:solidFill>
                <a:latin typeface="Georgia"/>
                <a:ea typeface="ＭＳ Ｐゴシック" charset="0"/>
                <a:cs typeface="Georgi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rgbClr val="535353"/>
                </a:solidFill>
                <a:latin typeface="Georgia"/>
                <a:ea typeface="ＭＳ Ｐゴシック" charset="0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>
              <a:lnSpc>
                <a:spcPct val="120000"/>
              </a:lnSpc>
              <a:buFont typeface="Arial" charset="0"/>
              <a:buChar char="•"/>
            </a:pPr>
            <a:r>
              <a:rPr lang="en-US" sz="2200" b="0" dirty="0" smtClean="0">
                <a:latin typeface="Georgia" charset="0"/>
                <a:ea typeface="MS PGothic" charset="0"/>
              </a:rPr>
              <a:t>On-campus MS CS enrollment (Fall 2017)</a:t>
            </a:r>
            <a:endParaRPr lang="en-US" b="0" dirty="0" smtClean="0">
              <a:latin typeface="Georgia" charset="0"/>
              <a:ea typeface="MS PGothic" charset="0"/>
            </a:endParaRPr>
          </a:p>
          <a:p>
            <a:pPr marL="800100" lvl="1">
              <a:lnSpc>
                <a:spcPct val="120000"/>
              </a:lnSpc>
              <a:buFont typeface="Arial" charset="0"/>
              <a:buChar char="•"/>
            </a:pPr>
            <a:r>
              <a:rPr lang="en-US" dirty="0" smtClean="0">
                <a:latin typeface="Georgia" charset="0"/>
                <a:ea typeface="MS PGothic" charset="0"/>
              </a:rPr>
              <a:t>Total enrollment: 306</a:t>
            </a:r>
          </a:p>
          <a:p>
            <a:pPr marL="857250" lvl="1" indent="-342900"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>
                <a:latin typeface="Georgia" charset="0"/>
                <a:ea typeface="MS PGothic" charset="0"/>
              </a:rPr>
              <a:t>India: 122 (40%)</a:t>
            </a:r>
          </a:p>
          <a:p>
            <a:pPr marL="857250" lvl="1" indent="-342900"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>
                <a:latin typeface="Georgia" charset="0"/>
                <a:ea typeface="MS PGothic" charset="0"/>
              </a:rPr>
              <a:t>China: 92 (30%)</a:t>
            </a:r>
          </a:p>
          <a:p>
            <a:pPr marL="857250" lvl="1" indent="-342900"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>
                <a:latin typeface="Georgia" charset="0"/>
                <a:ea typeface="MS PGothic" charset="0"/>
              </a:rPr>
              <a:t>South Korea: 8 (3%)</a:t>
            </a:r>
          </a:p>
          <a:p>
            <a:pPr marL="400050">
              <a:lnSpc>
                <a:spcPct val="120000"/>
              </a:lnSpc>
              <a:buFont typeface="Arial" charset="0"/>
              <a:buChar char="•"/>
            </a:pPr>
            <a:r>
              <a:rPr lang="en-US" sz="2200" b="0" dirty="0" smtClean="0">
                <a:latin typeface="Georgia" charset="0"/>
                <a:ea typeface="MS PGothic" charset="0"/>
              </a:rPr>
              <a:t>OMSCS (Spring 2018)</a:t>
            </a:r>
            <a:endParaRPr lang="en-US" b="0" dirty="0" smtClean="0">
              <a:latin typeface="Georgia" charset="0"/>
              <a:ea typeface="MS PGothic" charset="0"/>
            </a:endParaRPr>
          </a:p>
          <a:p>
            <a:pPr marL="800100" lvl="1">
              <a:lnSpc>
                <a:spcPct val="120000"/>
              </a:lnSpc>
              <a:buFont typeface="Arial" charset="0"/>
              <a:buChar char="•"/>
            </a:pPr>
            <a:r>
              <a:rPr lang="en-US" dirty="0" smtClean="0">
                <a:latin typeface="Georgia" charset="0"/>
                <a:ea typeface="MS PGothic" charset="0"/>
              </a:rPr>
              <a:t>Total: 6,365</a:t>
            </a:r>
          </a:p>
          <a:p>
            <a:pPr marL="857250" lvl="1" indent="-342900"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>
                <a:latin typeface="Georgia" charset="0"/>
                <a:ea typeface="MS PGothic" charset="0"/>
              </a:rPr>
              <a:t>India: 761 (12%)</a:t>
            </a:r>
          </a:p>
          <a:p>
            <a:pPr marL="857250" lvl="1" indent="-342900"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>
                <a:latin typeface="Georgia" charset="0"/>
                <a:ea typeface="MS PGothic" charset="0"/>
              </a:rPr>
              <a:t>China: 715 (11.2%)</a:t>
            </a:r>
          </a:p>
          <a:p>
            <a:pPr marL="857250" lvl="1" indent="-342900"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>
                <a:latin typeface="Georgia" charset="0"/>
                <a:ea typeface="MS PGothic" charset="0"/>
              </a:rPr>
              <a:t>Canada: 126 (2%)</a:t>
            </a:r>
          </a:p>
          <a:p>
            <a:pPr marL="800100" lvl="1">
              <a:lnSpc>
                <a:spcPct val="120000"/>
              </a:lnSpc>
              <a:buFont typeface="Arial" charset="0"/>
              <a:buChar char="•"/>
            </a:pP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Georgia" charset="0"/>
              <a:ea typeface="MS PGothic" charset="0"/>
            </a:endParaRPr>
          </a:p>
          <a:p>
            <a:pPr marL="800100" lvl="1">
              <a:lnSpc>
                <a:spcPct val="120000"/>
              </a:lnSpc>
              <a:buFont typeface="Arial" charset="0"/>
              <a:buChar char="•"/>
            </a:pP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Georgia" charset="0"/>
              <a:ea typeface="MS PGothic" charset="0"/>
            </a:endParaRPr>
          </a:p>
          <a:p>
            <a:pPr marL="400050">
              <a:lnSpc>
                <a:spcPct val="120000"/>
              </a:lnSpc>
              <a:buFont typeface="Arial" charset="0"/>
              <a:buChar char="•"/>
            </a:pPr>
            <a:endParaRPr lang="en-US" sz="2200" b="0" dirty="0" smtClean="0">
              <a:latin typeface="Georgia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87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>
          <a:xfrm>
            <a:off x="440817" y="456303"/>
            <a:ext cx="8088313" cy="428625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 Narrow Bold" charset="0"/>
                <a:ea typeface="MS PGothic" charset="0"/>
              </a:rPr>
              <a:t>Retention per Semester</a:t>
            </a:r>
            <a:endParaRPr lang="en-US" sz="3200" dirty="0">
              <a:latin typeface="Arial Narrow Bold" charset="0"/>
              <a:ea typeface="MS PGothic" charset="0"/>
            </a:endParaRPr>
          </a:p>
        </p:txBody>
      </p:sp>
      <p:sp>
        <p:nvSpPr>
          <p:cNvPr id="13314" name="Content Placeholder 4"/>
          <p:cNvSpPr>
            <a:spLocks noGrp="1"/>
          </p:cNvSpPr>
          <p:nvPr>
            <p:ph idx="1"/>
          </p:nvPr>
        </p:nvSpPr>
        <p:spPr>
          <a:xfrm>
            <a:off x="1853852" y="1133248"/>
            <a:ext cx="6832948" cy="3028950"/>
          </a:xfrm>
        </p:spPr>
        <p:txBody>
          <a:bodyPr>
            <a:normAutofit fontScale="92500" lnSpcReduction="10000"/>
          </a:bodyPr>
          <a:lstStyle/>
          <a:p>
            <a:pPr marL="400050">
              <a:lnSpc>
                <a:spcPct val="120000"/>
              </a:lnSpc>
              <a:buFont typeface="Arial" charset="0"/>
              <a:buChar char="•"/>
            </a:pPr>
            <a:r>
              <a:rPr lang="en-US" sz="2200" b="0" dirty="0" smtClean="0">
                <a:latin typeface="Georgia" charset="0"/>
                <a:ea typeface="MS PGothic" charset="0"/>
              </a:rPr>
              <a:t>Fall 2016: 3,944 &gt; 3,347</a:t>
            </a:r>
            <a:endParaRPr lang="en-US" b="0" dirty="0" smtClean="0">
              <a:latin typeface="Georgia" charset="0"/>
              <a:ea typeface="MS PGothic" charset="0"/>
            </a:endParaRPr>
          </a:p>
          <a:p>
            <a:pPr marL="800100" lvl="1">
              <a:lnSpc>
                <a:spcPct val="120000"/>
              </a:lnSpc>
              <a:buFont typeface="Arial" charset="0"/>
              <a:buChar char="•"/>
            </a:pPr>
            <a:r>
              <a:rPr lang="en-US" dirty="0" smtClean="0">
                <a:latin typeface="Georgia" charset="0"/>
                <a:ea typeface="MS PGothic" charset="0"/>
              </a:rPr>
              <a:t>597 dropped (14%)</a:t>
            </a:r>
          </a:p>
          <a:p>
            <a:pPr marL="800100" lvl="1">
              <a:lnSpc>
                <a:spcPct val="120000"/>
              </a:lnSpc>
              <a:buFont typeface="Arial" charset="0"/>
              <a:buChar char="•"/>
            </a:pPr>
            <a:r>
              <a:rPr lang="en-US" dirty="0" smtClean="0">
                <a:latin typeface="Georgia" charset="0"/>
                <a:ea typeface="MS PGothic" charset="0"/>
              </a:rPr>
              <a:t>Of those 597, 399 started Spring term </a:t>
            </a:r>
          </a:p>
          <a:p>
            <a:pPr marL="800100" lvl="1">
              <a:lnSpc>
                <a:spcPct val="120000"/>
              </a:lnSpc>
              <a:buFont typeface="Arial" charset="0"/>
              <a:buChar char="•"/>
            </a:pPr>
            <a:r>
              <a:rPr lang="en-US" b="0" dirty="0" smtClean="0">
                <a:solidFill>
                  <a:srgbClr val="FF0000"/>
                </a:solidFill>
                <a:latin typeface="Georgia" charset="0"/>
                <a:ea typeface="MS PGothic" charset="0"/>
              </a:rPr>
              <a:t>Total lost: 198 (5%)</a:t>
            </a:r>
            <a:endParaRPr lang="en-US" dirty="0" smtClean="0">
              <a:solidFill>
                <a:srgbClr val="FF0000"/>
              </a:solidFill>
              <a:latin typeface="Georgia" charset="0"/>
              <a:ea typeface="MS PGothic" charset="0"/>
            </a:endParaRPr>
          </a:p>
          <a:p>
            <a:pPr marL="400050">
              <a:lnSpc>
                <a:spcPct val="120000"/>
              </a:lnSpc>
              <a:buFont typeface="Arial" charset="0"/>
              <a:buChar char="•"/>
            </a:pPr>
            <a:r>
              <a:rPr lang="en-US" sz="2200" b="0" dirty="0" smtClean="0">
                <a:latin typeface="Georgia" charset="0"/>
                <a:ea typeface="MS PGothic" charset="0"/>
              </a:rPr>
              <a:t>Spring 2017: 4,515 &gt; 3,765</a:t>
            </a:r>
            <a:endParaRPr lang="en-US" b="0" dirty="0">
              <a:latin typeface="Georgia" charset="0"/>
              <a:ea typeface="MS PGothic" charset="0"/>
            </a:endParaRPr>
          </a:p>
          <a:p>
            <a:pPr marL="800100" lvl="1">
              <a:lnSpc>
                <a:spcPct val="120000"/>
              </a:lnSpc>
              <a:buFont typeface="Arial" charset="0"/>
              <a:buChar char="•"/>
            </a:pPr>
            <a:r>
              <a:rPr lang="en-US" dirty="0" smtClean="0">
                <a:latin typeface="Georgia" charset="0"/>
                <a:ea typeface="MS PGothic" charset="0"/>
              </a:rPr>
              <a:t>750 dropped </a:t>
            </a:r>
            <a:r>
              <a:rPr lang="en-US" dirty="0">
                <a:latin typeface="Georgia" charset="0"/>
                <a:ea typeface="MS PGothic" charset="0"/>
              </a:rPr>
              <a:t>(</a:t>
            </a:r>
            <a:r>
              <a:rPr lang="en-US" dirty="0" smtClean="0">
                <a:latin typeface="Georgia" charset="0"/>
                <a:ea typeface="MS PGothic" charset="0"/>
              </a:rPr>
              <a:t>16.6%)</a:t>
            </a:r>
          </a:p>
          <a:p>
            <a:pPr marL="800100" lvl="1">
              <a:lnSpc>
                <a:spcPct val="120000"/>
              </a:lnSpc>
              <a:buFont typeface="Arial" charset="0"/>
              <a:buChar char="•"/>
            </a:pPr>
            <a:r>
              <a:rPr lang="en-US" dirty="0">
                <a:latin typeface="Georgia" charset="0"/>
                <a:ea typeface="MS PGothic" charset="0"/>
              </a:rPr>
              <a:t>Of those </a:t>
            </a:r>
            <a:r>
              <a:rPr lang="en-US" dirty="0" smtClean="0">
                <a:latin typeface="Georgia" charset="0"/>
                <a:ea typeface="MS PGothic" charset="0"/>
              </a:rPr>
              <a:t>750, 522 started Fall term </a:t>
            </a:r>
            <a:endParaRPr lang="en-US" dirty="0">
              <a:latin typeface="Georgia" charset="0"/>
              <a:ea typeface="MS PGothic" charset="0"/>
            </a:endParaRPr>
          </a:p>
          <a:p>
            <a:pPr marL="800100" lvl="1">
              <a:lnSpc>
                <a:spcPct val="120000"/>
              </a:lnSpc>
              <a:buFont typeface="Arial" charset="0"/>
              <a:buChar char="•"/>
            </a:pPr>
            <a:r>
              <a:rPr lang="en-US" dirty="0">
                <a:solidFill>
                  <a:srgbClr val="FF0000"/>
                </a:solidFill>
                <a:latin typeface="Georgia" charset="0"/>
                <a:ea typeface="MS PGothic" charset="0"/>
              </a:rPr>
              <a:t>Total lost: </a:t>
            </a:r>
            <a:r>
              <a:rPr lang="en-US" dirty="0" smtClean="0">
                <a:solidFill>
                  <a:srgbClr val="FF0000"/>
                </a:solidFill>
                <a:latin typeface="Georgia" charset="0"/>
                <a:ea typeface="MS PGothic" charset="0"/>
              </a:rPr>
              <a:t>228 </a:t>
            </a:r>
            <a:r>
              <a:rPr lang="en-US" dirty="0">
                <a:solidFill>
                  <a:srgbClr val="FF0000"/>
                </a:solidFill>
                <a:latin typeface="Georgia" charset="0"/>
                <a:ea typeface="MS PGothic" charset="0"/>
              </a:rPr>
              <a:t>(5%)</a:t>
            </a:r>
          </a:p>
          <a:p>
            <a:pPr marL="800100" lvl="1">
              <a:lnSpc>
                <a:spcPct val="120000"/>
              </a:lnSpc>
              <a:buFont typeface="Arial" charset="0"/>
              <a:buChar char="•"/>
            </a:pPr>
            <a:endParaRPr lang="en-US" dirty="0">
              <a:latin typeface="Georgia" charset="0"/>
              <a:ea typeface="MS PGothic" charset="0"/>
            </a:endParaRPr>
          </a:p>
          <a:p>
            <a:pPr marL="800100" lvl="1">
              <a:lnSpc>
                <a:spcPct val="120000"/>
              </a:lnSpc>
              <a:buFont typeface="Arial" charset="0"/>
              <a:buChar char="•"/>
            </a:pPr>
            <a:endParaRPr lang="en-US" b="0" dirty="0" smtClean="0">
              <a:solidFill>
                <a:schemeClr val="tx1">
                  <a:lumMod val="50000"/>
                  <a:lumOff val="50000"/>
                </a:schemeClr>
              </a:solidFill>
              <a:latin typeface="Georgia" charset="0"/>
              <a:ea typeface="MS PGothic" charset="0"/>
            </a:endParaRPr>
          </a:p>
          <a:p>
            <a:pPr marL="800100" lvl="1">
              <a:lnSpc>
                <a:spcPct val="120000"/>
              </a:lnSpc>
              <a:buFont typeface="Arial" charset="0"/>
              <a:buChar char="•"/>
            </a:pPr>
            <a:endParaRPr lang="en-US" b="0" dirty="0" smtClean="0">
              <a:solidFill>
                <a:schemeClr val="tx1">
                  <a:lumMod val="50000"/>
                  <a:lumOff val="50000"/>
                </a:schemeClr>
              </a:solidFill>
              <a:latin typeface="Georgia" charset="0"/>
              <a:ea typeface="MS PGothic" charset="0"/>
            </a:endParaRPr>
          </a:p>
          <a:p>
            <a:pPr marL="400050">
              <a:lnSpc>
                <a:spcPct val="120000"/>
              </a:lnSpc>
              <a:buFont typeface="Arial" charset="0"/>
              <a:buChar char="•"/>
            </a:pPr>
            <a:endParaRPr lang="en-US" sz="2200" b="0" dirty="0" smtClean="0">
              <a:latin typeface="Georgia" charset="0"/>
              <a:ea typeface="MS PGothic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Two Online Revolutions, Two Talks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2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>
          <a:xfrm>
            <a:off x="440817" y="456303"/>
            <a:ext cx="8088313" cy="428625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 Narrow Bold" charset="0"/>
                <a:ea typeface="MS PGothic" charset="0"/>
              </a:rPr>
              <a:t>Retention per Year</a:t>
            </a:r>
            <a:endParaRPr lang="en-US" sz="3200" dirty="0">
              <a:latin typeface="Arial Narrow Bold" charset="0"/>
              <a:ea typeface="MS PGothic" charset="0"/>
            </a:endParaRPr>
          </a:p>
        </p:txBody>
      </p:sp>
      <p:sp>
        <p:nvSpPr>
          <p:cNvPr id="13314" name="Content Placeholder 4"/>
          <p:cNvSpPr>
            <a:spLocks noGrp="1"/>
          </p:cNvSpPr>
          <p:nvPr>
            <p:ph idx="1"/>
          </p:nvPr>
        </p:nvSpPr>
        <p:spPr>
          <a:xfrm>
            <a:off x="2254684" y="1133248"/>
            <a:ext cx="6432115" cy="3028950"/>
          </a:xfrm>
        </p:spPr>
        <p:txBody>
          <a:bodyPr>
            <a:normAutofit fontScale="92500" lnSpcReduction="20000"/>
          </a:bodyPr>
          <a:lstStyle/>
          <a:p>
            <a:pPr marL="400050">
              <a:lnSpc>
                <a:spcPct val="120000"/>
              </a:lnSpc>
              <a:buFont typeface="Arial" charset="0"/>
              <a:buChar char="•"/>
            </a:pPr>
            <a:r>
              <a:rPr lang="en-US" sz="2200" b="0" dirty="0" smtClean="0">
                <a:latin typeface="Georgia" charset="0"/>
                <a:ea typeface="MS PGothic" charset="0"/>
              </a:rPr>
              <a:t>2014: 1,388 started</a:t>
            </a:r>
            <a:endParaRPr lang="en-US" b="0" dirty="0" smtClean="0">
              <a:latin typeface="Georgia" charset="0"/>
              <a:ea typeface="MS PGothic" charset="0"/>
            </a:endParaRPr>
          </a:p>
          <a:p>
            <a:pPr marL="800100" lvl="1">
              <a:lnSpc>
                <a:spcPct val="120000"/>
              </a:lnSpc>
              <a:buFont typeface="Arial" charset="0"/>
              <a:buChar char="•"/>
            </a:pPr>
            <a:r>
              <a:rPr lang="en-US" dirty="0" smtClean="0">
                <a:latin typeface="Georgia" charset="0"/>
                <a:ea typeface="MS PGothic" charset="0"/>
              </a:rPr>
              <a:t>458 graduated </a:t>
            </a:r>
            <a:r>
              <a:rPr lang="en-US" dirty="0" smtClean="0">
                <a:solidFill>
                  <a:srgbClr val="FF0000"/>
                </a:solidFill>
                <a:latin typeface="Georgia" charset="0"/>
                <a:ea typeface="MS PGothic" charset="0"/>
              </a:rPr>
              <a:t>(33%)</a:t>
            </a:r>
          </a:p>
          <a:p>
            <a:pPr marL="800100" lvl="1">
              <a:lnSpc>
                <a:spcPct val="120000"/>
              </a:lnSpc>
              <a:buFont typeface="Arial" charset="0"/>
              <a:buChar char="•"/>
            </a:pPr>
            <a:r>
              <a:rPr lang="en-US" dirty="0" smtClean="0">
                <a:latin typeface="Georgia" charset="0"/>
                <a:ea typeface="MS PGothic" charset="0"/>
              </a:rPr>
              <a:t>321 are still enrolled </a:t>
            </a:r>
            <a:r>
              <a:rPr lang="en-US" dirty="0" smtClean="0">
                <a:solidFill>
                  <a:srgbClr val="FF0000"/>
                </a:solidFill>
                <a:latin typeface="Georgia" charset="0"/>
                <a:ea typeface="MS PGothic" charset="0"/>
              </a:rPr>
              <a:t>(23.1%)</a:t>
            </a:r>
          </a:p>
          <a:p>
            <a:pPr marL="800100" lvl="1">
              <a:lnSpc>
                <a:spcPct val="120000"/>
              </a:lnSpc>
              <a:buFont typeface="Arial" charset="0"/>
              <a:buChar char="•"/>
            </a:pPr>
            <a:r>
              <a:rPr lang="en-US" b="0" dirty="0" smtClean="0">
                <a:solidFill>
                  <a:srgbClr val="FF0000"/>
                </a:solidFill>
                <a:latin typeface="Georgia" charset="0"/>
                <a:ea typeface="MS PGothic" charset="0"/>
              </a:rPr>
              <a:t>609 stopped </a:t>
            </a:r>
            <a:r>
              <a:rPr lang="en-US" dirty="0" smtClean="0">
                <a:solidFill>
                  <a:srgbClr val="FF0000"/>
                </a:solidFill>
                <a:latin typeface="Georgia" charset="0"/>
                <a:ea typeface="MS PGothic" charset="0"/>
              </a:rPr>
              <a:t>(44%)</a:t>
            </a:r>
            <a:endParaRPr lang="en-US" dirty="0">
              <a:solidFill>
                <a:srgbClr val="FF0000"/>
              </a:solidFill>
              <a:latin typeface="Georgia" charset="0"/>
              <a:ea typeface="MS PGothic" charset="0"/>
            </a:endParaRPr>
          </a:p>
          <a:p>
            <a:pPr marL="400050">
              <a:lnSpc>
                <a:spcPct val="120000"/>
              </a:lnSpc>
              <a:buFont typeface="Arial" charset="0"/>
              <a:buChar char="•"/>
            </a:pPr>
            <a:r>
              <a:rPr lang="en-US" sz="2200" b="0" dirty="0" smtClean="0">
                <a:latin typeface="Georgia" charset="0"/>
                <a:ea typeface="MS PGothic" charset="0"/>
              </a:rPr>
              <a:t>2015: 2,122 started</a:t>
            </a:r>
          </a:p>
          <a:p>
            <a:pPr marL="800100" lvl="1">
              <a:lnSpc>
                <a:spcPct val="120000"/>
              </a:lnSpc>
              <a:buFont typeface="Arial" charset="0"/>
              <a:buChar char="•"/>
            </a:pPr>
            <a:r>
              <a:rPr lang="en-US" b="0" dirty="0" smtClean="0">
                <a:latin typeface="Georgia" charset="0"/>
                <a:ea typeface="MS PGothic" charset="0"/>
              </a:rPr>
              <a:t>379 graduated </a:t>
            </a:r>
            <a:r>
              <a:rPr lang="en-US" b="0" dirty="0" smtClean="0">
                <a:solidFill>
                  <a:srgbClr val="FF0000"/>
                </a:solidFill>
                <a:latin typeface="Georgia" charset="0"/>
                <a:ea typeface="MS PGothic" charset="0"/>
              </a:rPr>
              <a:t>(17.9%)</a:t>
            </a:r>
          </a:p>
          <a:p>
            <a:pPr marL="800100" lvl="1">
              <a:lnSpc>
                <a:spcPct val="120000"/>
              </a:lnSpc>
              <a:buFont typeface="Arial" charset="0"/>
              <a:buChar char="•"/>
            </a:pPr>
            <a:r>
              <a:rPr lang="en-US" dirty="0" smtClean="0">
                <a:latin typeface="Georgia" charset="0"/>
                <a:ea typeface="MS PGothic" charset="0"/>
              </a:rPr>
              <a:t>841 still enrolled </a:t>
            </a:r>
            <a:r>
              <a:rPr lang="en-US" dirty="0" smtClean="0">
                <a:solidFill>
                  <a:srgbClr val="FF0000"/>
                </a:solidFill>
                <a:latin typeface="Georgia" charset="0"/>
                <a:ea typeface="MS PGothic" charset="0"/>
              </a:rPr>
              <a:t>(39.6%)</a:t>
            </a:r>
          </a:p>
          <a:p>
            <a:pPr marL="800100" lvl="1">
              <a:lnSpc>
                <a:spcPct val="120000"/>
              </a:lnSpc>
              <a:buFont typeface="Arial" charset="0"/>
              <a:buChar char="•"/>
            </a:pPr>
            <a:r>
              <a:rPr lang="en-US" b="0" dirty="0" smtClean="0">
                <a:solidFill>
                  <a:srgbClr val="FF0000"/>
                </a:solidFill>
                <a:latin typeface="Georgia" charset="0"/>
                <a:ea typeface="MS PGothic" charset="0"/>
              </a:rPr>
              <a:t>903 stopped (43%)</a:t>
            </a:r>
          </a:p>
          <a:p>
            <a:pPr marL="400050">
              <a:lnSpc>
                <a:spcPct val="120000"/>
              </a:lnSpc>
              <a:buFont typeface="Arial" charset="0"/>
              <a:buChar char="•"/>
            </a:pPr>
            <a:r>
              <a:rPr lang="en-US" sz="22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charset="0"/>
                <a:ea typeface="MS PGothic" charset="0"/>
              </a:rPr>
              <a:t>Survival rate is nearly 60%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Georgia" charset="0"/>
              <a:ea typeface="MS PGothic" charset="0"/>
            </a:endParaRPr>
          </a:p>
          <a:p>
            <a:pPr marL="800100" lvl="1">
              <a:lnSpc>
                <a:spcPct val="120000"/>
              </a:lnSpc>
              <a:buFont typeface="Arial" charset="0"/>
              <a:buChar char="•"/>
            </a:pPr>
            <a:endParaRPr lang="en-US" b="0" dirty="0" smtClean="0">
              <a:solidFill>
                <a:schemeClr val="tx1">
                  <a:lumMod val="50000"/>
                  <a:lumOff val="50000"/>
                </a:schemeClr>
              </a:solidFill>
              <a:latin typeface="Georgia" charset="0"/>
              <a:ea typeface="MS PGothic" charset="0"/>
            </a:endParaRPr>
          </a:p>
          <a:p>
            <a:pPr marL="800100" lvl="1">
              <a:lnSpc>
                <a:spcPct val="120000"/>
              </a:lnSpc>
              <a:buFont typeface="Arial" charset="0"/>
              <a:buChar char="•"/>
            </a:pPr>
            <a:endParaRPr lang="en-US" b="0" dirty="0" smtClean="0">
              <a:solidFill>
                <a:schemeClr val="tx1">
                  <a:lumMod val="50000"/>
                  <a:lumOff val="50000"/>
                </a:schemeClr>
              </a:solidFill>
              <a:latin typeface="Georgia" charset="0"/>
              <a:ea typeface="MS PGothic" charset="0"/>
            </a:endParaRPr>
          </a:p>
          <a:p>
            <a:pPr marL="400050">
              <a:lnSpc>
                <a:spcPct val="120000"/>
              </a:lnSpc>
              <a:buFont typeface="Arial" charset="0"/>
              <a:buChar char="•"/>
            </a:pPr>
            <a:endParaRPr lang="en-US" sz="2200" b="0" dirty="0" smtClean="0">
              <a:latin typeface="Georgia" charset="0"/>
              <a:ea typeface="MS PGothic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Improving Education through Accessibility and Affordability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64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>
          <a:xfrm>
            <a:off x="460283" y="514908"/>
            <a:ext cx="7728439" cy="409554"/>
          </a:xfrm>
        </p:spPr>
        <p:txBody>
          <a:bodyPr/>
          <a:lstStyle/>
          <a:p>
            <a:pPr lvl="0"/>
            <a:r>
              <a:rPr lang="en-US" sz="3200" dirty="0" smtClean="0"/>
              <a:t>OMSCS – Enrollment Growth</a:t>
            </a:r>
            <a:endParaRPr lang="en-US" sz="3200" dirty="0"/>
          </a:p>
        </p:txBody>
      </p:sp>
      <p:graphicFrame>
        <p:nvGraphicFramePr>
          <p:cNvPr id="5" name="Objec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9478707"/>
              </p:ext>
            </p:extLst>
          </p:nvPr>
        </p:nvGraphicFramePr>
        <p:xfrm>
          <a:off x="460641" y="1175657"/>
          <a:ext cx="8037094" cy="3161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 rot="20207869">
            <a:off x="7919552" y="1126027"/>
            <a:ext cx="6953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4400" b="1" dirty="0" smtClean="0">
                <a:solidFill>
                  <a:srgbClr val="E3A81A"/>
                </a:solidFill>
              </a:rPr>
              <a:t>…</a:t>
            </a:r>
            <a:endParaRPr lang="en-US" sz="4400" b="1" dirty="0">
              <a:solidFill>
                <a:srgbClr val="E3A81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Improving Education through Accessibility and Affordability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45785" y="1007300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E3A81A"/>
                </a:solidFill>
              </a:rPr>
              <a:t>?</a:t>
            </a:r>
            <a:endParaRPr lang="en-US" sz="4400" b="1" dirty="0">
              <a:solidFill>
                <a:srgbClr val="E3A8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9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>
          <a:xfrm>
            <a:off x="449011" y="482728"/>
            <a:ext cx="8088313" cy="428625"/>
          </a:xfrm>
        </p:spPr>
        <p:txBody>
          <a:bodyPr/>
          <a:lstStyle/>
          <a:p>
            <a:pPr lvl="0"/>
            <a:r>
              <a:rPr lang="en-US" sz="3200" dirty="0" smtClean="0"/>
              <a:t>OMSCS – Enrollment Diversity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1849646" y="2657231"/>
            <a:ext cx="4630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6" name="Objec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4202014"/>
              </p:ext>
            </p:extLst>
          </p:nvPr>
        </p:nvGraphicFramePr>
        <p:xfrm>
          <a:off x="457200" y="1088823"/>
          <a:ext cx="8001059" cy="3273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Improving Education through Accessibility and Affordability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22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449006" y="429826"/>
            <a:ext cx="7716838" cy="428625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 Narrow Bold" charset="0"/>
                <a:ea typeface="MS PGothic" charset="0"/>
              </a:rPr>
              <a:t>OMSCS Curriculum (Spring 2018)</a:t>
            </a:r>
            <a:endParaRPr lang="en-US" sz="3200" dirty="0">
              <a:latin typeface="Arial Narrow Bold" charset="0"/>
              <a:ea typeface="MS PGothic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Improving Education through Accessibility and Affordability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047443"/>
            <a:ext cx="4405116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1800"/>
              </a:lnSpc>
              <a:buFont typeface="+mj-lt"/>
              <a:buAutoNum type="arabicPeriod"/>
            </a:pPr>
            <a:r>
              <a:rPr lang="en-US" sz="1200" dirty="0">
                <a:solidFill>
                  <a:srgbClr val="535353"/>
                </a:solidFill>
                <a:latin typeface="Georgia" charset="0"/>
                <a:ea typeface="Georgia" charset="0"/>
                <a:cs typeface="Georgia" charset="0"/>
              </a:rPr>
              <a:t>CS 6035 Introduction to Information Security</a:t>
            </a:r>
          </a:p>
          <a:p>
            <a:pPr marL="342900" indent="-342900">
              <a:lnSpc>
                <a:spcPts val="1800"/>
              </a:lnSpc>
              <a:buFont typeface="+mj-lt"/>
              <a:buAutoNum type="arabicPeriod"/>
            </a:pPr>
            <a:r>
              <a:rPr lang="en-US" sz="1200" dirty="0">
                <a:solidFill>
                  <a:srgbClr val="535353"/>
                </a:solidFill>
                <a:latin typeface="Georgia" charset="0"/>
                <a:ea typeface="Georgia" charset="0"/>
                <a:cs typeface="Georgia" charset="0"/>
              </a:rPr>
              <a:t>CS 6210 Advanced Operating Systems</a:t>
            </a:r>
          </a:p>
          <a:p>
            <a:pPr marL="342900" indent="-342900">
              <a:lnSpc>
                <a:spcPts val="1800"/>
              </a:lnSpc>
              <a:buFont typeface="+mj-lt"/>
              <a:buAutoNum type="arabicPeriod"/>
            </a:pPr>
            <a:r>
              <a:rPr lang="en-US" sz="1200" dirty="0">
                <a:solidFill>
                  <a:srgbClr val="535353"/>
                </a:solidFill>
                <a:latin typeface="Georgia" charset="0"/>
                <a:ea typeface="Georgia" charset="0"/>
                <a:cs typeface="Georgia" charset="0"/>
              </a:rPr>
              <a:t>CSE 6220 Intro to High-Performance Computing</a:t>
            </a:r>
          </a:p>
          <a:p>
            <a:pPr marL="342900" indent="-342900">
              <a:lnSpc>
                <a:spcPts val="1800"/>
              </a:lnSpc>
              <a:buFont typeface="+mj-lt"/>
              <a:buAutoNum type="arabicPeriod"/>
            </a:pPr>
            <a:r>
              <a:rPr lang="en-US" sz="1200" dirty="0">
                <a:solidFill>
                  <a:srgbClr val="535353"/>
                </a:solidFill>
                <a:latin typeface="Georgia" charset="0"/>
                <a:ea typeface="Georgia" charset="0"/>
                <a:cs typeface="Georgia" charset="0"/>
              </a:rPr>
              <a:t>CSE 6242 Data &amp; Visual Analytics</a:t>
            </a:r>
          </a:p>
          <a:p>
            <a:pPr marL="342900" indent="-342900">
              <a:lnSpc>
                <a:spcPts val="1800"/>
              </a:lnSpc>
              <a:buFont typeface="+mj-lt"/>
              <a:buAutoNum type="arabicPeriod"/>
            </a:pPr>
            <a:r>
              <a:rPr lang="en-US" sz="1200" dirty="0">
                <a:solidFill>
                  <a:srgbClr val="535353"/>
                </a:solidFill>
                <a:latin typeface="Georgia" charset="0"/>
                <a:ea typeface="Georgia" charset="0"/>
                <a:cs typeface="Georgia" charset="0"/>
              </a:rPr>
              <a:t>CS 6250 Computer Networks</a:t>
            </a:r>
          </a:p>
          <a:p>
            <a:pPr marL="342900" indent="-342900">
              <a:lnSpc>
                <a:spcPts val="1800"/>
              </a:lnSpc>
              <a:buFont typeface="+mj-lt"/>
              <a:buAutoNum type="arabicPeriod"/>
            </a:pPr>
            <a:r>
              <a:rPr lang="en-US" sz="1200" dirty="0">
                <a:solidFill>
                  <a:srgbClr val="535353"/>
                </a:solidFill>
                <a:latin typeface="Georgia" charset="0"/>
                <a:ea typeface="Georgia" charset="0"/>
                <a:cs typeface="Georgia" charset="0"/>
              </a:rPr>
              <a:t>CS 6262 Network Security</a:t>
            </a:r>
          </a:p>
          <a:p>
            <a:pPr marL="342900" indent="-342900">
              <a:lnSpc>
                <a:spcPts val="1800"/>
              </a:lnSpc>
              <a:buFont typeface="+mj-lt"/>
              <a:buAutoNum type="arabicPeriod"/>
            </a:pPr>
            <a:r>
              <a:rPr lang="en-US" sz="1200" dirty="0">
                <a:solidFill>
                  <a:srgbClr val="535353"/>
                </a:solidFill>
                <a:latin typeface="Georgia" charset="0"/>
                <a:ea typeface="Georgia" charset="0"/>
                <a:cs typeface="Georgia" charset="0"/>
              </a:rPr>
              <a:t>CS 6290 HPC Architecture</a:t>
            </a:r>
          </a:p>
          <a:p>
            <a:pPr marL="342900" indent="-342900">
              <a:lnSpc>
                <a:spcPts val="1800"/>
              </a:lnSpc>
              <a:buFont typeface="+mj-lt"/>
              <a:buAutoNum type="arabicPeriod"/>
            </a:pPr>
            <a:r>
              <a:rPr lang="en-US" sz="1200" dirty="0">
                <a:solidFill>
                  <a:srgbClr val="535353"/>
                </a:solidFill>
                <a:latin typeface="Georgia" charset="0"/>
                <a:ea typeface="Georgia" charset="0"/>
                <a:cs typeface="Georgia" charset="0"/>
              </a:rPr>
              <a:t>CS 6300 Software Development Process</a:t>
            </a:r>
          </a:p>
          <a:p>
            <a:pPr marL="342900" indent="-342900">
              <a:lnSpc>
                <a:spcPts val="1800"/>
              </a:lnSpc>
              <a:buFont typeface="+mj-lt"/>
              <a:buAutoNum type="arabicPeriod"/>
            </a:pPr>
            <a:r>
              <a:rPr lang="en-US" sz="1200" dirty="0">
                <a:solidFill>
                  <a:srgbClr val="535353"/>
                </a:solidFill>
                <a:latin typeface="Georgia" charset="0"/>
                <a:ea typeface="Georgia" charset="0"/>
                <a:cs typeface="Georgia" charset="0"/>
              </a:rPr>
              <a:t>CS 6310 Software Architecture and Design</a:t>
            </a:r>
          </a:p>
          <a:p>
            <a:pPr marL="342900" indent="-342900">
              <a:lnSpc>
                <a:spcPts val="1800"/>
              </a:lnSpc>
              <a:buFont typeface="+mj-lt"/>
              <a:buAutoNum type="arabicPeriod"/>
            </a:pPr>
            <a:r>
              <a:rPr lang="en-US" sz="1200" dirty="0">
                <a:solidFill>
                  <a:srgbClr val="535353"/>
                </a:solidFill>
                <a:latin typeface="Georgia" charset="0"/>
                <a:ea typeface="Georgia" charset="0"/>
                <a:cs typeface="Georgia" charset="0"/>
              </a:rPr>
              <a:t>CS 6340 Software Analysis &amp; Test</a:t>
            </a:r>
          </a:p>
          <a:p>
            <a:pPr marL="342900" indent="-342900">
              <a:lnSpc>
                <a:spcPts val="1800"/>
              </a:lnSpc>
              <a:buFont typeface="+mj-lt"/>
              <a:buAutoNum type="arabicPeriod"/>
            </a:pPr>
            <a:r>
              <a:rPr lang="en-US" sz="1200" dirty="0">
                <a:solidFill>
                  <a:srgbClr val="535353"/>
                </a:solidFill>
                <a:latin typeface="Georgia" charset="0"/>
                <a:ea typeface="Georgia" charset="0"/>
                <a:cs typeface="Georgia" charset="0"/>
              </a:rPr>
              <a:t>CS 6400 Database Systems Concepts &amp; Design</a:t>
            </a:r>
          </a:p>
          <a:p>
            <a:pPr marL="342900" indent="-342900">
              <a:lnSpc>
                <a:spcPts val="1800"/>
              </a:lnSpc>
              <a:buFont typeface="+mj-lt"/>
              <a:buAutoNum type="arabicPeriod"/>
            </a:pPr>
            <a:r>
              <a:rPr lang="en-US" sz="1200" dirty="0">
                <a:solidFill>
                  <a:srgbClr val="535353"/>
                </a:solidFill>
                <a:latin typeface="Georgia" charset="0"/>
                <a:ea typeface="Georgia" charset="0"/>
                <a:cs typeface="Georgia" charset="0"/>
              </a:rPr>
              <a:t>CS 6440 Intro to Health Informatics</a:t>
            </a:r>
          </a:p>
          <a:p>
            <a:pPr marL="342900" indent="-342900">
              <a:lnSpc>
                <a:spcPts val="1800"/>
              </a:lnSpc>
              <a:buFont typeface="+mj-lt"/>
              <a:buAutoNum type="arabicPeriod"/>
            </a:pPr>
            <a:r>
              <a:rPr lang="en-US" sz="1200" dirty="0">
                <a:solidFill>
                  <a:srgbClr val="535353"/>
                </a:solidFill>
                <a:latin typeface="Georgia" charset="0"/>
                <a:ea typeface="Georgia" charset="0"/>
                <a:cs typeface="Georgia" charset="0"/>
              </a:rPr>
              <a:t>CS 6460 Educational Technology</a:t>
            </a:r>
          </a:p>
          <a:p>
            <a:pPr marL="342900" indent="-342900">
              <a:lnSpc>
                <a:spcPts val="1800"/>
              </a:lnSpc>
              <a:buFont typeface="+mj-lt"/>
              <a:buAutoNum type="arabicPeriod"/>
            </a:pPr>
            <a:r>
              <a:rPr lang="en-US" sz="1200" dirty="0">
                <a:solidFill>
                  <a:srgbClr val="535353"/>
                </a:solidFill>
                <a:latin typeface="Georgia" charset="0"/>
                <a:ea typeface="Georgia" charset="0"/>
                <a:cs typeface="Georgia" charset="0"/>
              </a:rPr>
              <a:t>CS 6475 Computational </a:t>
            </a:r>
            <a:r>
              <a:rPr lang="en-US" sz="1200" dirty="0" smtClean="0">
                <a:solidFill>
                  <a:srgbClr val="535353"/>
                </a:solidFill>
                <a:latin typeface="Georgia" charset="0"/>
                <a:ea typeface="Georgia" charset="0"/>
                <a:cs typeface="Georgia" charset="0"/>
              </a:rPr>
              <a:t>Photography</a:t>
            </a:r>
          </a:p>
          <a:p>
            <a:pPr marL="342900" indent="-342900">
              <a:lnSpc>
                <a:spcPts val="1800"/>
              </a:lnSpc>
              <a:buFont typeface="+mj-lt"/>
              <a:buAutoNum type="arabicPeriod"/>
            </a:pPr>
            <a:r>
              <a:rPr lang="en-US" sz="1200" dirty="0" smtClean="0">
                <a:solidFill>
                  <a:srgbClr val="535353"/>
                </a:solidFill>
                <a:latin typeface="Georgia" charset="0"/>
                <a:ea typeface="Georgia" charset="0"/>
                <a:cs typeface="Georgia" charset="0"/>
              </a:rPr>
              <a:t>CS 6476 Computer Vision                                                               </a:t>
            </a:r>
            <a:endParaRPr lang="en-US" sz="1200" dirty="0">
              <a:solidFill>
                <a:srgbClr val="535353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84157" y="1047442"/>
            <a:ext cx="4501714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1800"/>
              </a:lnSpc>
              <a:buFont typeface="+mj-lt"/>
              <a:buAutoNum type="arabicPeriod" startAt="16"/>
            </a:pPr>
            <a:r>
              <a:rPr lang="en-US" sz="1200" dirty="0" smtClean="0">
                <a:solidFill>
                  <a:srgbClr val="535353"/>
                </a:solidFill>
                <a:latin typeface="Georgia" charset="0"/>
                <a:ea typeface="Georgia" charset="0"/>
                <a:cs typeface="Georgia" charset="0"/>
              </a:rPr>
              <a:t>CS </a:t>
            </a:r>
            <a:r>
              <a:rPr lang="en-US" sz="1200" dirty="0">
                <a:solidFill>
                  <a:srgbClr val="535353"/>
                </a:solidFill>
                <a:latin typeface="Georgia" charset="0"/>
                <a:ea typeface="Georgia" charset="0"/>
                <a:cs typeface="Georgia" charset="0"/>
              </a:rPr>
              <a:t>6505 Computability, Complexity &amp; Algorithms</a:t>
            </a:r>
          </a:p>
          <a:p>
            <a:pPr marL="342900" indent="-342900">
              <a:lnSpc>
                <a:spcPts val="1800"/>
              </a:lnSpc>
              <a:buFont typeface="+mj-lt"/>
              <a:buAutoNum type="arabicPeriod" startAt="16"/>
            </a:pPr>
            <a:r>
              <a:rPr lang="en-US" sz="1200" dirty="0">
                <a:solidFill>
                  <a:srgbClr val="535353"/>
                </a:solidFill>
                <a:latin typeface="Georgia" charset="0"/>
                <a:ea typeface="Georgia" charset="0"/>
                <a:cs typeface="Georgia" charset="0"/>
              </a:rPr>
              <a:t>CS 6601 Artificial Intelligence</a:t>
            </a:r>
          </a:p>
          <a:p>
            <a:pPr marL="342900" indent="-342900">
              <a:lnSpc>
                <a:spcPts val="1800"/>
              </a:lnSpc>
              <a:buFont typeface="+mj-lt"/>
              <a:buAutoNum type="arabicPeriod" startAt="16"/>
            </a:pPr>
            <a:r>
              <a:rPr lang="en-US" sz="1200" dirty="0">
                <a:solidFill>
                  <a:srgbClr val="535353"/>
                </a:solidFill>
                <a:latin typeface="Georgia" charset="0"/>
                <a:ea typeface="Georgia" charset="0"/>
                <a:cs typeface="Georgia" charset="0"/>
              </a:rPr>
              <a:t>CS 6750 Human-Computer Interaction</a:t>
            </a:r>
          </a:p>
          <a:p>
            <a:pPr marL="342900" indent="-342900">
              <a:lnSpc>
                <a:spcPts val="1800"/>
              </a:lnSpc>
              <a:buFont typeface="+mj-lt"/>
              <a:buAutoNum type="arabicPeriod" startAt="16"/>
            </a:pPr>
            <a:r>
              <a:rPr lang="en-US" sz="1200" dirty="0">
                <a:solidFill>
                  <a:srgbClr val="535353"/>
                </a:solidFill>
                <a:latin typeface="Georgia" charset="0"/>
                <a:ea typeface="Georgia" charset="0"/>
                <a:cs typeface="Georgia" charset="0"/>
              </a:rPr>
              <a:t>CS 7637 Knowledge-Based AI: Cognitive Systems</a:t>
            </a:r>
          </a:p>
          <a:p>
            <a:pPr marL="342900" indent="-342900">
              <a:lnSpc>
                <a:spcPts val="1800"/>
              </a:lnSpc>
              <a:buFont typeface="+mj-lt"/>
              <a:buAutoNum type="arabicPeriod" startAt="16"/>
            </a:pPr>
            <a:r>
              <a:rPr lang="en-US" sz="1200" dirty="0">
                <a:solidFill>
                  <a:srgbClr val="535353"/>
                </a:solidFill>
                <a:latin typeface="Georgia" charset="0"/>
                <a:ea typeface="Georgia" charset="0"/>
                <a:cs typeface="Georgia" charset="0"/>
              </a:rPr>
              <a:t>CS 7641 Machine Learning</a:t>
            </a:r>
          </a:p>
          <a:p>
            <a:pPr marL="342900" indent="-342900">
              <a:lnSpc>
                <a:spcPts val="1800"/>
              </a:lnSpc>
              <a:buFont typeface="+mj-lt"/>
              <a:buAutoNum type="arabicPeriod" startAt="16"/>
            </a:pPr>
            <a:r>
              <a:rPr lang="en-US" sz="1200" dirty="0">
                <a:solidFill>
                  <a:srgbClr val="535353"/>
                </a:solidFill>
                <a:latin typeface="Georgia" charset="0"/>
                <a:ea typeface="Georgia" charset="0"/>
                <a:cs typeface="Georgia" charset="0"/>
              </a:rPr>
              <a:t>CS 7646 Machine Learning for Trading</a:t>
            </a:r>
          </a:p>
          <a:p>
            <a:pPr marL="342900" indent="-342900">
              <a:lnSpc>
                <a:spcPts val="1800"/>
              </a:lnSpc>
              <a:buFont typeface="+mj-lt"/>
              <a:buAutoNum type="arabicPeriod" startAt="16"/>
            </a:pPr>
            <a:r>
              <a:rPr lang="en-US" sz="1200" dirty="0">
                <a:solidFill>
                  <a:srgbClr val="535353"/>
                </a:solidFill>
                <a:latin typeface="Georgia" charset="0"/>
                <a:ea typeface="Georgia" charset="0"/>
                <a:cs typeface="Georgia" charset="0"/>
              </a:rPr>
              <a:t>CSE 8803 Big Data for Health Informatics</a:t>
            </a:r>
          </a:p>
          <a:p>
            <a:pPr marL="342900" indent="-342900">
              <a:lnSpc>
                <a:spcPts val="1800"/>
              </a:lnSpc>
              <a:buFont typeface="+mj-lt"/>
              <a:buAutoNum type="arabicPeriod" startAt="16"/>
            </a:pPr>
            <a:r>
              <a:rPr lang="en-US" sz="1200" dirty="0" smtClean="0">
                <a:solidFill>
                  <a:srgbClr val="535353"/>
                </a:solidFill>
                <a:latin typeface="Georgia" charset="0"/>
                <a:ea typeface="Georgia" charset="0"/>
                <a:cs typeface="Georgia" charset="0"/>
              </a:rPr>
              <a:t>CS 8803 GA Graduate Algorithms</a:t>
            </a:r>
          </a:p>
          <a:p>
            <a:pPr marL="342900" indent="-342900">
              <a:lnSpc>
                <a:spcPts val="1800"/>
              </a:lnSpc>
              <a:buFont typeface="+mj-lt"/>
              <a:buAutoNum type="arabicPeriod" startAt="16"/>
            </a:pPr>
            <a:r>
              <a:rPr lang="en-US" sz="1200" dirty="0" smtClean="0">
                <a:solidFill>
                  <a:srgbClr val="535353"/>
                </a:solidFill>
                <a:latin typeface="Georgia" charset="0"/>
                <a:ea typeface="Georgia" charset="0"/>
                <a:cs typeface="Georgia" charset="0"/>
              </a:rPr>
              <a:t>CS 8803 Cyber-Physical Design &amp; Analysis</a:t>
            </a:r>
          </a:p>
          <a:p>
            <a:pPr marL="342900" indent="-342900">
              <a:lnSpc>
                <a:spcPts val="1800"/>
              </a:lnSpc>
              <a:buFont typeface="+mj-lt"/>
              <a:buAutoNum type="arabicPeriod" startAt="16"/>
            </a:pPr>
            <a:r>
              <a:rPr lang="en-US" sz="1200" dirty="0" smtClean="0">
                <a:solidFill>
                  <a:srgbClr val="535353"/>
                </a:solidFill>
                <a:latin typeface="Georgia" charset="0"/>
                <a:ea typeface="Georgia" charset="0"/>
                <a:cs typeface="Georgia" charset="0"/>
              </a:rPr>
              <a:t>CS </a:t>
            </a:r>
            <a:r>
              <a:rPr lang="en-US" sz="1200" dirty="0">
                <a:solidFill>
                  <a:srgbClr val="535353"/>
                </a:solidFill>
                <a:latin typeface="Georgia" charset="0"/>
                <a:ea typeface="Georgia" charset="0"/>
                <a:cs typeface="Georgia" charset="0"/>
              </a:rPr>
              <a:t>8803-001 Artificial Intelligence for Robotics</a:t>
            </a:r>
          </a:p>
          <a:p>
            <a:pPr marL="342900" indent="-342900">
              <a:lnSpc>
                <a:spcPts val="1800"/>
              </a:lnSpc>
              <a:buFont typeface="+mj-lt"/>
              <a:buAutoNum type="arabicPeriod" startAt="16"/>
            </a:pPr>
            <a:r>
              <a:rPr lang="en-US" sz="1200" dirty="0">
                <a:solidFill>
                  <a:srgbClr val="535353"/>
                </a:solidFill>
                <a:latin typeface="Georgia" charset="0"/>
                <a:ea typeface="Georgia" charset="0"/>
                <a:cs typeface="Georgia" charset="0"/>
              </a:rPr>
              <a:t>CS 8803-002 Introduction to Operating Systems</a:t>
            </a:r>
          </a:p>
          <a:p>
            <a:pPr marL="342900" indent="-342900">
              <a:lnSpc>
                <a:spcPts val="1800"/>
              </a:lnSpc>
              <a:buFont typeface="+mj-lt"/>
              <a:buAutoNum type="arabicPeriod" startAt="16"/>
            </a:pPr>
            <a:r>
              <a:rPr lang="en-US" sz="1200" dirty="0">
                <a:solidFill>
                  <a:srgbClr val="535353"/>
                </a:solidFill>
                <a:latin typeface="Georgia" charset="0"/>
                <a:ea typeface="Georgia" charset="0"/>
                <a:cs typeface="Georgia" charset="0"/>
              </a:rPr>
              <a:t>CS 8803-003 Reinforcement Learning</a:t>
            </a:r>
          </a:p>
          <a:p>
            <a:pPr marL="342900" indent="-342900">
              <a:lnSpc>
                <a:spcPts val="1800"/>
              </a:lnSpc>
              <a:buFont typeface="+mj-lt"/>
              <a:buAutoNum type="arabicPeriod" startAt="16"/>
            </a:pPr>
            <a:r>
              <a:rPr lang="en-US" sz="1200" dirty="0">
                <a:solidFill>
                  <a:srgbClr val="535353"/>
                </a:solidFill>
                <a:latin typeface="Georgia" charset="0"/>
                <a:ea typeface="Georgia" charset="0"/>
                <a:cs typeface="Georgia" charset="0"/>
              </a:rPr>
              <a:t>CS 8803-004 Embedded Software</a:t>
            </a:r>
          </a:p>
          <a:p>
            <a:pPr marL="342900" indent="-342900">
              <a:lnSpc>
                <a:spcPts val="1800"/>
              </a:lnSpc>
              <a:buFont typeface="+mj-lt"/>
              <a:buAutoNum type="arabicPeriod" startAt="16"/>
            </a:pPr>
            <a:r>
              <a:rPr lang="en-US" sz="1200" dirty="0">
                <a:solidFill>
                  <a:srgbClr val="535353"/>
                </a:solidFill>
                <a:latin typeface="Georgia" charset="0"/>
                <a:ea typeface="Georgia" charset="0"/>
                <a:cs typeface="Georgia" charset="0"/>
              </a:rPr>
              <a:t>CSE 8803-007 Cyber-Physical Systems Security</a:t>
            </a:r>
          </a:p>
          <a:p>
            <a:pPr marL="342900" indent="-342900">
              <a:lnSpc>
                <a:spcPts val="1800"/>
              </a:lnSpc>
              <a:buFont typeface="+mj-lt"/>
              <a:buAutoNum type="arabicPeriod" startAt="16"/>
            </a:pPr>
            <a:r>
              <a:rPr lang="en-US" sz="1200" dirty="0">
                <a:solidFill>
                  <a:srgbClr val="535353"/>
                </a:solidFill>
                <a:latin typeface="Georgia" charset="0"/>
                <a:ea typeface="Georgia" charset="0"/>
                <a:cs typeface="Georgia" charset="0"/>
              </a:rPr>
              <a:t>CSE 8803 Compilers – Theory &amp; </a:t>
            </a:r>
            <a:r>
              <a:rPr lang="en-US" sz="1200" dirty="0" smtClean="0">
                <a:solidFill>
                  <a:srgbClr val="535353"/>
                </a:solidFill>
                <a:latin typeface="Georgia" charset="0"/>
                <a:ea typeface="Georgia" charset="0"/>
                <a:cs typeface="Georgia" charset="0"/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154358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>
          <a:xfrm>
            <a:off x="585258" y="354806"/>
            <a:ext cx="8229600" cy="4286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 dirty="0" smtClean="0">
                <a:latin typeface="Arial Narrow Bold" charset="0"/>
                <a:ea typeface="MS PGothic" charset="0"/>
              </a:rPr>
              <a:t>OMSCS: Dozens </a:t>
            </a:r>
            <a:br>
              <a:rPr lang="en-US" sz="3200" dirty="0" smtClean="0">
                <a:latin typeface="Arial Narrow Bold" charset="0"/>
                <a:ea typeface="MS PGothic" charset="0"/>
              </a:rPr>
            </a:br>
            <a:r>
              <a:rPr lang="en-US" sz="3200" dirty="0" smtClean="0">
                <a:latin typeface="Arial Narrow Bold" charset="0"/>
                <a:ea typeface="MS PGothic" charset="0"/>
              </a:rPr>
              <a:t>of Student Communities</a:t>
            </a:r>
            <a:endParaRPr lang="en-US" sz="3200" dirty="0">
              <a:latin typeface="Arial Narrow Bold" charset="0"/>
              <a:ea typeface="MS PGothic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199" y="1312069"/>
            <a:ext cx="3043881" cy="2864515"/>
          </a:xfrm>
        </p:spPr>
        <p:txBody>
          <a:bodyPr>
            <a:noAutofit/>
          </a:bodyPr>
          <a:lstStyle/>
          <a:p>
            <a:pPr marL="400050">
              <a:lnSpc>
                <a:spcPct val="120000"/>
              </a:lnSpc>
              <a:buFont typeface="Arial" charset="0"/>
              <a:buChar char="•"/>
            </a:pPr>
            <a:r>
              <a:rPr lang="en-US" sz="1800" b="0" dirty="0" smtClean="0">
                <a:latin typeface="Georgia" charset="0"/>
                <a:ea typeface="MS PGothic" charset="0"/>
              </a:rPr>
              <a:t>Google+, Facebook, LinkedIn, Slack, etc.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Improving Education through Accessibility and Affordability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62940" y="1458091"/>
            <a:ext cx="5120112" cy="2636114"/>
          </a:xfrm>
          <a:prstGeom prst="rect">
            <a:avLst/>
          </a:prstGeom>
        </p:spPr>
      </p:pic>
      <p:sp>
        <p:nvSpPr>
          <p:cNvPr id="7" name="Content Placeholder 4"/>
          <p:cNvSpPr txBox="1">
            <a:spLocks/>
          </p:cNvSpPr>
          <p:nvPr/>
        </p:nvSpPr>
        <p:spPr>
          <a:xfrm>
            <a:off x="457199" y="2123440"/>
            <a:ext cx="3043881" cy="2205544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457200" rtl="0" eaLnBrk="0" fontAlgn="base" hangingPunct="0">
              <a:lnSpc>
                <a:spcPts val="2100"/>
              </a:lnSpc>
              <a:spcBef>
                <a:spcPts val="600"/>
              </a:spcBef>
              <a:spcAft>
                <a:spcPct val="0"/>
              </a:spcAft>
              <a:buFont typeface="Arial" charset="0"/>
              <a:defRPr sz="2000" b="1" kern="1200">
                <a:solidFill>
                  <a:srgbClr val="535353"/>
                </a:solidFill>
                <a:latin typeface="Georgia"/>
                <a:ea typeface="ＭＳ Ｐゴシック" charset="0"/>
                <a:cs typeface="Georgi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rgbClr val="535353"/>
                </a:solidFill>
                <a:latin typeface="Georgia"/>
                <a:ea typeface="ＭＳ Ｐゴシック" charset="0"/>
                <a:cs typeface="Georgi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535353"/>
                </a:solidFill>
                <a:latin typeface="Georgia"/>
                <a:ea typeface="ＭＳ Ｐゴシック" charset="0"/>
                <a:cs typeface="Georgi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535353"/>
                </a:solidFill>
                <a:latin typeface="Georgia"/>
                <a:ea typeface="ＭＳ Ｐゴシック" charset="0"/>
                <a:cs typeface="Georgi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rgbClr val="535353"/>
                </a:solidFill>
                <a:latin typeface="Georgia"/>
                <a:ea typeface="ＭＳ Ｐゴシック" charset="0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>
              <a:lnSpc>
                <a:spcPct val="120000"/>
              </a:lnSpc>
              <a:buFont typeface="Arial" charset="0"/>
              <a:buChar char="•"/>
            </a:pPr>
            <a:r>
              <a:rPr lang="en-US" sz="1800" b="0" dirty="0" smtClean="0">
                <a:latin typeface="Georgia" charset="0"/>
                <a:ea typeface="MS PGothic" charset="0"/>
              </a:rPr>
              <a:t>Main Google+ community has </a:t>
            </a:r>
            <a:r>
              <a:rPr lang="en-US" sz="1800" b="0" dirty="0" smtClean="0">
                <a:solidFill>
                  <a:srgbClr val="FF0000"/>
                </a:solidFill>
                <a:latin typeface="Georgia" charset="0"/>
                <a:ea typeface="MS PGothic" charset="0"/>
              </a:rPr>
              <a:t>7,771</a:t>
            </a:r>
            <a:r>
              <a:rPr lang="en-US" sz="1800" b="0" dirty="0" smtClean="0">
                <a:solidFill>
                  <a:srgbClr val="FFB869"/>
                </a:solidFill>
                <a:latin typeface="Georgia" charset="0"/>
                <a:ea typeface="MS PGothic" charset="0"/>
              </a:rPr>
              <a:t> </a:t>
            </a:r>
            <a:r>
              <a:rPr lang="en-US" sz="1800" b="0" dirty="0" smtClean="0">
                <a:latin typeface="Georgia" charset="0"/>
                <a:ea typeface="MS PGothic" charset="0"/>
              </a:rPr>
              <a:t>members</a:t>
            </a:r>
          </a:p>
          <a:p>
            <a:pPr marL="400050">
              <a:lnSpc>
                <a:spcPct val="120000"/>
              </a:lnSpc>
              <a:buFont typeface="Arial" charset="0"/>
              <a:buChar char="•"/>
            </a:pPr>
            <a:r>
              <a:rPr lang="en-US" sz="1800" b="0" dirty="0" smtClean="0">
                <a:latin typeface="Georgia" charset="0"/>
                <a:ea typeface="MS PGothic" charset="0"/>
              </a:rPr>
              <a:t>Student Facebook group has 2,067 members</a:t>
            </a:r>
          </a:p>
        </p:txBody>
      </p:sp>
    </p:spTree>
    <p:extLst>
      <p:ext uri="{BB962C8B-B14F-4D97-AF65-F5344CB8AC3E}">
        <p14:creationId xmlns:p14="http://schemas.microsoft.com/office/powerpoint/2010/main" val="205652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>
          <a:xfrm>
            <a:off x="363629" y="688637"/>
            <a:ext cx="8088313" cy="428625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 Narrow Bold" charset="0"/>
                <a:ea typeface="MS PGothic" charset="0"/>
              </a:rPr>
              <a:t>OMSCS @ Google+ (66 groups)</a:t>
            </a:r>
            <a:endParaRPr lang="en-US" sz="3200" dirty="0">
              <a:latin typeface="Arial Narrow Bold" charset="0"/>
              <a:ea typeface="MS PGothic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457204" y="4558095"/>
            <a:ext cx="5367747" cy="144066"/>
          </a:xfrm>
        </p:spPr>
        <p:txBody>
          <a:bodyPr/>
          <a:lstStyle/>
          <a:p>
            <a:pPr>
              <a:defRPr/>
            </a:pPr>
            <a:r>
              <a:rPr lang="en-US" smtClean="0"/>
              <a:t>Improving Education through Accessibility and Affordability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859" y="1445795"/>
            <a:ext cx="7401338" cy="300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21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title"/>
          </p:nvPr>
        </p:nvSpPr>
        <p:spPr>
          <a:xfrm>
            <a:off x="357274" y="1029289"/>
            <a:ext cx="7716838" cy="428625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 Narrow Bold" charset="0"/>
                <a:ea typeface="MS PGothic" charset="0"/>
              </a:rPr>
              <a:t>OMSCS</a:t>
            </a:r>
            <a:r>
              <a:rPr lang="en-US" sz="3200" dirty="0">
                <a:latin typeface="Arial Narrow Bold" charset="0"/>
                <a:ea typeface="MS PGothic" charset="0"/>
              </a:rPr>
              <a:t>: What </a:t>
            </a:r>
            <a:r>
              <a:rPr lang="en-US" sz="3200" dirty="0" smtClean="0">
                <a:latin typeface="Arial Narrow Bold" charset="0"/>
                <a:ea typeface="MS PGothic" charset="0"/>
              </a:rPr>
              <a:t>Are We Talking About</a:t>
            </a:r>
            <a:r>
              <a:rPr lang="en-US" sz="3200" dirty="0">
                <a:latin typeface="Arial Narrow Bold" charset="0"/>
                <a:ea typeface="MS PGothic" charset="0"/>
              </a:rPr>
              <a:t>?</a:t>
            </a:r>
          </a:p>
        </p:txBody>
      </p:sp>
      <p:sp>
        <p:nvSpPr>
          <p:cNvPr id="10242" name="Content Placeholder 4"/>
          <p:cNvSpPr>
            <a:spLocks noGrp="1"/>
          </p:cNvSpPr>
          <p:nvPr>
            <p:ph idx="1"/>
          </p:nvPr>
        </p:nvSpPr>
        <p:spPr>
          <a:xfrm>
            <a:off x="474663" y="1992645"/>
            <a:ext cx="8229600" cy="3150855"/>
          </a:xfrm>
        </p:spPr>
        <p:txBody>
          <a:bodyPr>
            <a:normAutofit/>
          </a:bodyPr>
          <a:lstStyle/>
          <a:p>
            <a:pPr marL="400050">
              <a:lnSpc>
                <a:spcPct val="50000"/>
              </a:lnSpc>
              <a:buFont typeface="Arial" charset="0"/>
              <a:buChar char="•"/>
            </a:pPr>
            <a:r>
              <a:rPr lang="en-US" sz="2200" b="0" dirty="0" smtClean="0">
                <a:latin typeface="Georgia" charset="0"/>
                <a:ea typeface="MS PGothic" charset="0"/>
              </a:rPr>
              <a:t>OMSCS</a:t>
            </a:r>
            <a:r>
              <a:rPr lang="en-US" sz="2200" b="0" dirty="0">
                <a:latin typeface="Georgia" charset="0"/>
                <a:ea typeface="MS PGothic" charset="0"/>
              </a:rPr>
              <a:t>: Online Master of Science in Computer Science</a:t>
            </a:r>
          </a:p>
          <a:p>
            <a:pPr marL="400050">
              <a:lnSpc>
                <a:spcPct val="50000"/>
              </a:lnSpc>
              <a:buFont typeface="Arial" charset="0"/>
              <a:buChar char="•"/>
            </a:pPr>
            <a:endParaRPr lang="en-US" sz="2200" b="0" dirty="0">
              <a:latin typeface="Georgia" charset="0"/>
              <a:ea typeface="MS PGothic" charset="0"/>
            </a:endParaRPr>
          </a:p>
          <a:p>
            <a:pPr marL="400050">
              <a:lnSpc>
                <a:spcPct val="50000"/>
              </a:lnSpc>
              <a:buFont typeface="Arial" charset="0"/>
              <a:buChar char="•"/>
            </a:pPr>
            <a:r>
              <a:rPr lang="en-US" sz="2200" b="0" dirty="0">
                <a:latin typeface="Georgia" charset="0"/>
                <a:ea typeface="MS PGothic" charset="0"/>
              </a:rPr>
              <a:t>Collaboration among GT, </a:t>
            </a:r>
            <a:r>
              <a:rPr lang="en-US" sz="2200" b="0" dirty="0" err="1">
                <a:latin typeface="Georgia" charset="0"/>
                <a:ea typeface="MS PGothic" charset="0"/>
              </a:rPr>
              <a:t>Udacity</a:t>
            </a:r>
            <a:r>
              <a:rPr lang="en-US" sz="2200" b="0" dirty="0">
                <a:latin typeface="Georgia" charset="0"/>
                <a:ea typeface="MS PGothic" charset="0"/>
              </a:rPr>
              <a:t> &amp; AT&amp;T</a:t>
            </a:r>
          </a:p>
          <a:p>
            <a:pPr marL="400050">
              <a:lnSpc>
                <a:spcPct val="50000"/>
              </a:lnSpc>
              <a:buFont typeface="Arial" charset="0"/>
              <a:buChar char="•"/>
            </a:pPr>
            <a:endParaRPr lang="en-US" sz="2200" b="0" dirty="0">
              <a:latin typeface="Georgia" charset="0"/>
              <a:ea typeface="MS PGothic" charset="0"/>
            </a:endParaRPr>
          </a:p>
          <a:p>
            <a:pPr marL="400050">
              <a:lnSpc>
                <a:spcPct val="50000"/>
              </a:lnSpc>
              <a:buFont typeface="Arial" charset="0"/>
              <a:buChar char="•"/>
            </a:pPr>
            <a:r>
              <a:rPr lang="en-US" sz="2200" b="0" dirty="0">
                <a:latin typeface="Georgia" charset="0"/>
                <a:ea typeface="MS PGothic" charset="0"/>
              </a:rPr>
              <a:t>Announced on May 14, 2013</a:t>
            </a:r>
          </a:p>
          <a:p>
            <a:pPr marL="400050">
              <a:lnSpc>
                <a:spcPct val="50000"/>
              </a:lnSpc>
              <a:buFont typeface="Arial" charset="0"/>
              <a:buChar char="•"/>
            </a:pPr>
            <a:endParaRPr lang="en-US" sz="2200" b="0" dirty="0">
              <a:latin typeface="Georgia" charset="0"/>
              <a:ea typeface="MS PGothic" charset="0"/>
            </a:endParaRPr>
          </a:p>
          <a:p>
            <a:pPr marL="400050">
              <a:lnSpc>
                <a:spcPct val="50000"/>
              </a:lnSpc>
              <a:buFont typeface="Arial" charset="0"/>
              <a:buChar char="•"/>
            </a:pPr>
            <a:r>
              <a:rPr lang="en-US" sz="2200" b="0" dirty="0">
                <a:latin typeface="Georgia" charset="0"/>
                <a:ea typeface="MS PGothic" charset="0"/>
              </a:rPr>
              <a:t>Program launch </a:t>
            </a:r>
            <a:r>
              <a:rPr lang="en-US" sz="2200" b="0" dirty="0" smtClean="0">
                <a:latin typeface="Georgia" charset="0"/>
                <a:ea typeface="MS PGothic" charset="0"/>
              </a:rPr>
              <a:t>Jan. 15, 2014</a:t>
            </a:r>
          </a:p>
          <a:p>
            <a:pPr marL="400050">
              <a:lnSpc>
                <a:spcPct val="50000"/>
              </a:lnSpc>
              <a:buFont typeface="Arial" charset="0"/>
              <a:buChar char="•"/>
            </a:pPr>
            <a:endParaRPr lang="en-US" sz="2200" b="0" dirty="0" smtClean="0">
              <a:solidFill>
                <a:srgbClr val="E3A81A"/>
              </a:solidFill>
              <a:latin typeface="Georgia" charset="0"/>
              <a:ea typeface="MS PGothic" charset="0"/>
            </a:endParaRPr>
          </a:p>
          <a:p>
            <a:pPr marL="400050">
              <a:lnSpc>
                <a:spcPct val="50000"/>
              </a:lnSpc>
              <a:buFont typeface="Arial" charset="0"/>
              <a:buChar char="•"/>
            </a:pPr>
            <a:endParaRPr lang="en-US" sz="2200" b="0" dirty="0">
              <a:latin typeface="Georgia" charset="0"/>
              <a:ea typeface="MS PGothic" charset="0"/>
            </a:endParaRPr>
          </a:p>
          <a:p>
            <a:pPr marL="400050">
              <a:lnSpc>
                <a:spcPct val="50000"/>
              </a:lnSpc>
              <a:buFont typeface="Arial" charset="0"/>
              <a:buChar char="•"/>
            </a:pPr>
            <a:endParaRPr lang="en-US" sz="2200" b="0" dirty="0">
              <a:latin typeface="Georgia" charset="0"/>
              <a:ea typeface="MS PGothic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Improving Education through Accessibility and Affordability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13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>
          <a:xfrm>
            <a:off x="452438" y="269244"/>
            <a:ext cx="3512917" cy="699460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 Narrow Bold" charset="0"/>
                <a:ea typeface="MS PGothic" charset="0"/>
              </a:rPr>
              <a:t>Showing Their GT Computing Spirit</a:t>
            </a:r>
            <a:endParaRPr lang="en-US" sz="3200" dirty="0">
              <a:latin typeface="Arial Narrow Bold" charset="0"/>
              <a:ea typeface="MS PGothic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457200" y="4582680"/>
            <a:ext cx="2895600" cy="144066"/>
          </a:xfrm>
        </p:spPr>
        <p:txBody>
          <a:bodyPr/>
          <a:lstStyle/>
          <a:p>
            <a:r>
              <a:rPr lang="en-US" smtClean="0"/>
              <a:t>Improving Education through Accessibility and Affordability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96" r="27596" b="-87"/>
          <a:stretch/>
        </p:blipFill>
        <p:spPr>
          <a:xfrm>
            <a:off x="452437" y="1344991"/>
            <a:ext cx="3227647" cy="30334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821" y="968704"/>
            <a:ext cx="5111730" cy="340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77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>
          <a:xfrm>
            <a:off x="343906" y="800607"/>
            <a:ext cx="7716838" cy="428625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12274A"/>
                </a:solidFill>
                <a:latin typeface="Arial Narrow Bold" charset="0"/>
                <a:ea typeface="MS PGothic" charset="0"/>
              </a:rPr>
              <a:t>Georgia Tech </a:t>
            </a:r>
            <a:r>
              <a:rPr lang="en-US" sz="3200">
                <a:solidFill>
                  <a:srgbClr val="12274A"/>
                </a:solidFill>
                <a:latin typeface="Arial Narrow Bold" charset="0"/>
                <a:ea typeface="MS PGothic" charset="0"/>
              </a:rPr>
              <a:t>S</a:t>
            </a:r>
            <a:r>
              <a:rPr lang="en-US" sz="3200" smtClean="0">
                <a:solidFill>
                  <a:srgbClr val="12274A"/>
                </a:solidFill>
                <a:latin typeface="Arial Narrow Bold" charset="0"/>
                <a:ea typeface="MS PGothic" charset="0"/>
              </a:rPr>
              <a:t>urvey of </a:t>
            </a:r>
            <a:r>
              <a:rPr lang="en-US" sz="3200" dirty="0" smtClean="0">
                <a:solidFill>
                  <a:srgbClr val="12274A"/>
                </a:solidFill>
                <a:latin typeface="Arial Narrow Bold" charset="0"/>
                <a:ea typeface="MS PGothic" charset="0"/>
              </a:rPr>
              <a:t>OMSCS students</a:t>
            </a:r>
            <a:endParaRPr lang="en-US" sz="3200" dirty="0">
              <a:solidFill>
                <a:srgbClr val="FF0000"/>
              </a:solidFill>
              <a:latin typeface="Arial Narrow Bold" charset="0"/>
              <a:ea typeface="MS PGothic" charset="0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339602" y="1568343"/>
            <a:ext cx="3368798" cy="2623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ts val="2100"/>
              </a:lnSpc>
              <a:spcBef>
                <a:spcPts val="600"/>
              </a:spcBef>
              <a:spcAft>
                <a:spcPct val="0"/>
              </a:spcAft>
              <a:buFont typeface="Arial" charset="0"/>
              <a:defRPr sz="2000" b="1" kern="1200">
                <a:solidFill>
                  <a:srgbClr val="535353"/>
                </a:solidFill>
                <a:latin typeface="Georgia"/>
                <a:ea typeface="ＭＳ Ｐゴシック" charset="0"/>
                <a:cs typeface="Georgi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rgbClr val="535353"/>
                </a:solidFill>
                <a:latin typeface="Georgia"/>
                <a:ea typeface="ＭＳ Ｐゴシック" charset="0"/>
                <a:cs typeface="Georgi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535353"/>
                </a:solidFill>
                <a:latin typeface="Georgia"/>
                <a:ea typeface="ＭＳ Ｐゴシック" charset="0"/>
                <a:cs typeface="Georgi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535353"/>
                </a:solidFill>
                <a:latin typeface="Georgia"/>
                <a:ea typeface="ＭＳ Ｐゴシック" charset="0"/>
                <a:cs typeface="Georgi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rgbClr val="535353"/>
                </a:solidFill>
                <a:latin typeface="Georgia"/>
                <a:ea typeface="ＭＳ Ｐゴシック" charset="0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>
              <a:lnSpc>
                <a:spcPct val="100000"/>
              </a:lnSpc>
              <a:buFont typeface="Arial" charset="0"/>
              <a:buChar char="•"/>
            </a:pPr>
            <a:r>
              <a:rPr lang="en-US" sz="2400" b="0" dirty="0" smtClean="0">
                <a:solidFill>
                  <a:srgbClr val="FF0000"/>
                </a:solidFill>
                <a:latin typeface="Georgia" charset="0"/>
                <a:ea typeface="MS PGothic" charset="0"/>
              </a:rPr>
              <a:t>93% </a:t>
            </a:r>
            <a:r>
              <a:rPr lang="en-US" sz="1800" b="0" dirty="0" smtClean="0">
                <a:latin typeface="Georgia" charset="0"/>
                <a:ea typeface="MS PGothic" charset="0"/>
              </a:rPr>
              <a:t>would recommend </a:t>
            </a:r>
            <a:br>
              <a:rPr lang="en-US" sz="1800" b="0" dirty="0" smtClean="0">
                <a:latin typeface="Georgia" charset="0"/>
                <a:ea typeface="MS PGothic" charset="0"/>
              </a:rPr>
            </a:br>
            <a:r>
              <a:rPr lang="en-US" sz="1800" b="0" dirty="0" smtClean="0">
                <a:latin typeface="Georgia" charset="0"/>
                <a:ea typeface="MS PGothic" charset="0"/>
              </a:rPr>
              <a:t>to a friend</a:t>
            </a:r>
          </a:p>
          <a:p>
            <a:pPr marL="400050">
              <a:lnSpc>
                <a:spcPct val="100000"/>
              </a:lnSpc>
              <a:buFont typeface="Arial" charset="0"/>
              <a:buChar char="•"/>
            </a:pPr>
            <a:r>
              <a:rPr lang="en-US" sz="2400" b="0" dirty="0" smtClean="0">
                <a:solidFill>
                  <a:srgbClr val="FF0000"/>
                </a:solidFill>
                <a:latin typeface="Georgia" charset="0"/>
                <a:ea typeface="MS PGothic" charset="0"/>
              </a:rPr>
              <a:t>97% </a:t>
            </a:r>
            <a:r>
              <a:rPr lang="en-US" sz="1800" b="0" dirty="0" smtClean="0">
                <a:latin typeface="Georgia" charset="0"/>
                <a:ea typeface="MS PGothic" charset="0"/>
              </a:rPr>
              <a:t>said OMSCS is </a:t>
            </a:r>
            <a:r>
              <a:rPr lang="en-US" sz="1800" b="0" dirty="0" smtClean="0">
                <a:solidFill>
                  <a:srgbClr val="FF0000"/>
                </a:solidFill>
                <a:latin typeface="Georgia" charset="0"/>
                <a:ea typeface="MS PGothic" charset="0"/>
              </a:rPr>
              <a:t>good </a:t>
            </a:r>
            <a:r>
              <a:rPr lang="en-US" sz="1800" b="0" dirty="0">
                <a:solidFill>
                  <a:srgbClr val="FF0000"/>
                </a:solidFill>
                <a:latin typeface="Georgia" charset="0"/>
                <a:ea typeface="MS PGothic" charset="0"/>
              </a:rPr>
              <a:t> </a:t>
            </a:r>
            <a:r>
              <a:rPr lang="en-US" sz="1800" b="0" dirty="0" smtClean="0">
                <a:solidFill>
                  <a:srgbClr val="FF0000"/>
                </a:solidFill>
                <a:latin typeface="Georgia" charset="0"/>
                <a:ea typeface="MS PGothic" charset="0"/>
              </a:rPr>
              <a:t>or great</a:t>
            </a:r>
            <a:r>
              <a:rPr lang="en-US" sz="1800" b="0" dirty="0" smtClean="0">
                <a:latin typeface="Georgia" charset="0"/>
                <a:ea typeface="MS PGothic" charset="0"/>
              </a:rPr>
              <a:t> value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65" t="4164" r="4788" b="3870"/>
          <a:stretch/>
        </p:blipFill>
        <p:spPr>
          <a:xfrm>
            <a:off x="3789680" y="1544320"/>
            <a:ext cx="4040430" cy="291592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Improving Education through Accessibility and Affordability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98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>
          <a:xfrm>
            <a:off x="359594" y="362459"/>
            <a:ext cx="8088313" cy="428625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 Narrow Bold" charset="0"/>
                <a:ea typeface="MS PGothic" charset="0"/>
              </a:rPr>
              <a:t>Lessons Learned</a:t>
            </a:r>
            <a:endParaRPr lang="en-US" sz="3200" dirty="0">
              <a:latin typeface="Arial Narrow Bold" charset="0"/>
              <a:ea typeface="MS PGothic" charset="0"/>
            </a:endParaRPr>
          </a:p>
        </p:txBody>
      </p:sp>
      <p:sp>
        <p:nvSpPr>
          <p:cNvPr id="13314" name="Content Placeholder 4"/>
          <p:cNvSpPr>
            <a:spLocks noGrp="1"/>
          </p:cNvSpPr>
          <p:nvPr>
            <p:ph idx="1"/>
          </p:nvPr>
        </p:nvSpPr>
        <p:spPr>
          <a:xfrm>
            <a:off x="821263" y="1106754"/>
            <a:ext cx="8229600" cy="3577218"/>
          </a:xfrm>
        </p:spPr>
        <p:txBody>
          <a:bodyPr>
            <a:noAutofit/>
          </a:bodyPr>
          <a:lstStyle/>
          <a:p>
            <a:pPr marL="400050">
              <a:lnSpc>
                <a:spcPct val="5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sz="1800" b="0" dirty="0" smtClean="0">
                <a:solidFill>
                  <a:srgbClr val="FF0000"/>
                </a:solidFill>
                <a:latin typeface="Georgia" charset="0"/>
                <a:ea typeface="MS PGothic" charset="0"/>
              </a:rPr>
              <a:t>There </a:t>
            </a:r>
            <a:r>
              <a:rPr lang="en-US" sz="1800" b="0" dirty="0">
                <a:solidFill>
                  <a:srgbClr val="FF0000"/>
                </a:solidFill>
                <a:latin typeface="Georgia" charset="0"/>
                <a:ea typeface="MS PGothic" charset="0"/>
              </a:rPr>
              <a:t>is a large, unmet </a:t>
            </a:r>
            <a:r>
              <a:rPr lang="en-US" sz="1800" b="0" dirty="0" smtClean="0">
                <a:solidFill>
                  <a:srgbClr val="FF0000"/>
                </a:solidFill>
                <a:latin typeface="Georgia" charset="0"/>
                <a:ea typeface="MS PGothic" charset="0"/>
              </a:rPr>
              <a:t>demand </a:t>
            </a:r>
          </a:p>
          <a:p>
            <a:pPr marL="400050">
              <a:lnSpc>
                <a:spcPct val="5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sz="1800" b="0" dirty="0" smtClean="0">
                <a:solidFill>
                  <a:srgbClr val="FF0000"/>
                </a:solidFill>
                <a:latin typeface="Georgia" charset="0"/>
                <a:ea typeface="MS PGothic" charset="0"/>
              </a:rPr>
              <a:t>You </a:t>
            </a:r>
            <a:r>
              <a:rPr lang="en-US" sz="1800" b="0" dirty="0">
                <a:solidFill>
                  <a:srgbClr val="FF0000"/>
                </a:solidFill>
                <a:latin typeface="Georgia" charset="0"/>
                <a:ea typeface="MS PGothic" charset="0"/>
              </a:rPr>
              <a:t>can’t learn from what you don’t </a:t>
            </a:r>
            <a:r>
              <a:rPr lang="en-US" sz="1800" b="0" dirty="0" smtClean="0">
                <a:solidFill>
                  <a:srgbClr val="FF0000"/>
                </a:solidFill>
                <a:latin typeface="Georgia" charset="0"/>
                <a:ea typeface="MS PGothic" charset="0"/>
              </a:rPr>
              <a:t>try</a:t>
            </a:r>
          </a:p>
          <a:p>
            <a:pPr marL="400050">
              <a:lnSpc>
                <a:spcPct val="5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sz="1800" b="0" dirty="0" smtClean="0">
                <a:latin typeface="Georgia" charset="0"/>
                <a:ea typeface="MS PGothic" charset="0"/>
              </a:rPr>
              <a:t>Students are extremely engaged—officially &amp; unofficially</a:t>
            </a:r>
          </a:p>
          <a:p>
            <a:pPr marL="800100" lvl="1">
              <a:lnSpc>
                <a:spcPct val="5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dirty="0" smtClean="0">
                <a:latin typeface="Georgia" charset="0"/>
                <a:ea typeface="MS PGothic" charset="0"/>
              </a:rPr>
              <a:t>Interacting via self-created social media groups</a:t>
            </a:r>
          </a:p>
          <a:p>
            <a:pPr marL="800100" lvl="1">
              <a:lnSpc>
                <a:spcPct val="5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b="0" dirty="0" smtClean="0">
                <a:latin typeface="Georgia" charset="0"/>
                <a:ea typeface="MS PGothic" charset="0"/>
              </a:rPr>
              <a:t>Providing significant peer support </a:t>
            </a:r>
          </a:p>
          <a:p>
            <a:pPr marL="800100" lvl="1">
              <a:lnSpc>
                <a:spcPct val="5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dirty="0" smtClean="0">
                <a:latin typeface="Georgia" charset="0"/>
                <a:ea typeface="MS PGothic" charset="0"/>
              </a:rPr>
              <a:t>Many students eager to serve as TAs</a:t>
            </a:r>
            <a:endParaRPr lang="en-US" b="0" dirty="0" smtClean="0">
              <a:latin typeface="Georgia" charset="0"/>
              <a:ea typeface="MS PGothic" charset="0"/>
            </a:endParaRPr>
          </a:p>
          <a:p>
            <a:pPr marL="400050">
              <a:lnSpc>
                <a:spcPct val="50000"/>
              </a:lnSpc>
              <a:spcBef>
                <a:spcPts val="18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1800" b="0" dirty="0" smtClean="0">
                <a:latin typeface="Georgia" charset="0"/>
                <a:ea typeface="MS PGothic" charset="0"/>
              </a:rPr>
              <a:t>They need better </a:t>
            </a:r>
            <a:r>
              <a:rPr lang="en-US" sz="1800" b="0" i="1" dirty="0" smtClean="0">
                <a:latin typeface="Georgia" charset="0"/>
                <a:ea typeface="MS PGothic" charset="0"/>
              </a:rPr>
              <a:t>program</a:t>
            </a:r>
            <a:r>
              <a:rPr lang="en-US" sz="1800" b="0" dirty="0" smtClean="0">
                <a:latin typeface="Georgia" charset="0"/>
                <a:ea typeface="MS PGothic" charset="0"/>
              </a:rPr>
              <a:t> guidance</a:t>
            </a:r>
          </a:p>
          <a:p>
            <a:pPr marL="800100" lvl="1">
              <a:lnSpc>
                <a:spcPct val="70000"/>
              </a:lnSpc>
              <a:buFont typeface="Arial" charset="0"/>
              <a:buChar char="•"/>
            </a:pPr>
            <a:r>
              <a:rPr lang="en-US" dirty="0" smtClean="0">
                <a:latin typeface="Georgia" charset="0"/>
                <a:ea typeface="MS PGothic" charset="0"/>
              </a:rPr>
              <a:t>We must develop online advising process</a:t>
            </a:r>
          </a:p>
          <a:p>
            <a:pPr marL="800100" lvl="1">
              <a:lnSpc>
                <a:spcPct val="7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b="0" dirty="0" smtClean="0">
                <a:latin typeface="Georgia" charset="0"/>
                <a:ea typeface="MS PGothic" charset="0"/>
              </a:rPr>
              <a:t>Expectation-setting is essential</a:t>
            </a:r>
          </a:p>
          <a:p>
            <a:pPr marL="285750" lvl="1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r>
              <a:rPr lang="en-US" sz="1800" b="0" dirty="0" smtClean="0">
                <a:latin typeface="Georgia" charset="0"/>
                <a:ea typeface="MS PGothic" charset="0"/>
              </a:rPr>
              <a:t>A degree program is not just a collection of courses—it’s a </a:t>
            </a:r>
            <a:r>
              <a:rPr lang="en-US" sz="1800" b="0" i="1" dirty="0" smtClean="0">
                <a:latin typeface="Georgia" charset="0"/>
                <a:ea typeface="MS PGothic" charset="0"/>
              </a:rPr>
              <a:t>community</a:t>
            </a:r>
            <a:r>
              <a:rPr lang="en-US" sz="1800" b="0" dirty="0" smtClean="0">
                <a:latin typeface="Georgia" charset="0"/>
                <a:ea typeface="MS PGothic" charset="0"/>
              </a:rPr>
              <a:t> built around common interests and goals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Improving Education through Accessibility and Affordability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37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3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3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>
          <a:xfrm>
            <a:off x="360609" y="670199"/>
            <a:ext cx="8088313" cy="428625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 Narrow Bold" charset="0"/>
                <a:ea typeface="MS PGothic" charset="0"/>
              </a:rPr>
              <a:t>More Lessons Learned</a:t>
            </a:r>
            <a:endParaRPr lang="en-US" sz="3200" dirty="0">
              <a:latin typeface="Arial Narrow Bold" charset="0"/>
              <a:ea typeface="MS PGothic" charset="0"/>
            </a:endParaRPr>
          </a:p>
        </p:txBody>
      </p:sp>
      <p:sp>
        <p:nvSpPr>
          <p:cNvPr id="13314" name="Content Placeholder 4"/>
          <p:cNvSpPr>
            <a:spLocks noGrp="1"/>
          </p:cNvSpPr>
          <p:nvPr>
            <p:ph idx="1"/>
          </p:nvPr>
        </p:nvSpPr>
        <p:spPr>
          <a:xfrm>
            <a:off x="1553376" y="1431068"/>
            <a:ext cx="8229600" cy="3379225"/>
          </a:xfrm>
        </p:spPr>
        <p:txBody>
          <a:bodyPr>
            <a:noAutofit/>
          </a:bodyPr>
          <a:lstStyle/>
          <a:p>
            <a:pPr marL="400050">
              <a:lnSpc>
                <a:spcPct val="50000"/>
              </a:lnSpc>
              <a:spcBef>
                <a:spcPts val="1800"/>
              </a:spcBef>
              <a:buFont typeface="Arial" charset="0"/>
              <a:buChar char="•"/>
            </a:pPr>
            <a:r>
              <a:rPr lang="en-US" sz="2200" b="0" dirty="0" smtClean="0">
                <a:latin typeface="Georgia" charset="0"/>
                <a:ea typeface="MS PGothic" charset="0"/>
              </a:rPr>
              <a:t>Not difficult to create quality product</a:t>
            </a:r>
          </a:p>
          <a:p>
            <a:pPr marL="400050">
              <a:lnSpc>
                <a:spcPct val="50000"/>
              </a:lnSpc>
              <a:spcBef>
                <a:spcPts val="1800"/>
              </a:spcBef>
              <a:buFont typeface="Arial" charset="0"/>
              <a:buChar char="•"/>
            </a:pPr>
            <a:r>
              <a:rPr lang="en-US" sz="2200" b="0" dirty="0" smtClean="0">
                <a:latin typeface="Georgia" charset="0"/>
                <a:ea typeface="MS PGothic" charset="0"/>
              </a:rPr>
              <a:t>Scalability </a:t>
            </a:r>
            <a:endParaRPr lang="en-US" sz="2400" b="0" dirty="0" smtClean="0">
              <a:latin typeface="Georgia" charset="0"/>
              <a:ea typeface="MS PGothic" charset="0"/>
            </a:endParaRPr>
          </a:p>
          <a:p>
            <a:pPr marL="800100" lvl="1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dirty="0" smtClean="0">
                <a:latin typeface="Georgia" charset="0"/>
                <a:ea typeface="MS PGothic" charset="0"/>
              </a:rPr>
              <a:t>Day-to-day support scales (mostly)</a:t>
            </a:r>
          </a:p>
          <a:p>
            <a:pPr marL="800100" lvl="1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b="0" dirty="0" smtClean="0">
                <a:latin typeface="Georgia" charset="0"/>
                <a:ea typeface="MS PGothic" charset="0"/>
              </a:rPr>
              <a:t>Grading does not scale without creativity</a:t>
            </a:r>
          </a:p>
          <a:p>
            <a:pPr marL="800100" lvl="1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i="1" dirty="0" smtClean="0">
                <a:latin typeface="Georgia" charset="0"/>
                <a:ea typeface="MS PGothic" charset="0"/>
              </a:rPr>
              <a:t>Intentional</a:t>
            </a:r>
            <a:r>
              <a:rPr lang="en-US" dirty="0" smtClean="0">
                <a:latin typeface="Georgia" charset="0"/>
                <a:ea typeface="MS PGothic" charset="0"/>
              </a:rPr>
              <a:t> advising very difficult to scale</a:t>
            </a:r>
            <a:endParaRPr lang="en-US" b="0" dirty="0" smtClean="0">
              <a:latin typeface="Georgia" charset="0"/>
              <a:ea typeface="MS PGothic" charset="0"/>
            </a:endParaRPr>
          </a:p>
          <a:p>
            <a:pPr marL="400050">
              <a:lnSpc>
                <a:spcPct val="50000"/>
              </a:lnSpc>
              <a:spcBef>
                <a:spcPts val="1800"/>
              </a:spcBef>
              <a:buFont typeface="Arial" charset="0"/>
              <a:buChar char="•"/>
            </a:pPr>
            <a:r>
              <a:rPr lang="en-US" sz="2200" b="0" dirty="0" smtClean="0">
                <a:latin typeface="Georgia" charset="0"/>
                <a:ea typeface="MS PGothic" charset="0"/>
              </a:rPr>
              <a:t>Technology must improve</a:t>
            </a:r>
          </a:p>
          <a:p>
            <a:pPr marL="800100" lvl="1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dirty="0" smtClean="0">
                <a:latin typeface="Georgia" charset="0"/>
                <a:ea typeface="MS PGothic" charset="0"/>
              </a:rPr>
              <a:t>Community support</a:t>
            </a:r>
          </a:p>
          <a:p>
            <a:pPr marL="800100" lvl="1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b="0" dirty="0" smtClean="0">
                <a:latin typeface="Georgia" charset="0"/>
                <a:ea typeface="MS PGothic" charset="0"/>
              </a:rPr>
              <a:t>Test-taking &amp; projects</a:t>
            </a:r>
          </a:p>
          <a:p>
            <a:pPr marL="400050">
              <a:lnSpc>
                <a:spcPct val="50000"/>
              </a:lnSpc>
              <a:spcBef>
                <a:spcPts val="1800"/>
              </a:spcBef>
              <a:buFont typeface="Arial" charset="0"/>
              <a:buChar char="•"/>
            </a:pPr>
            <a:r>
              <a:rPr lang="en-US" sz="2200" b="0" dirty="0" smtClean="0">
                <a:latin typeface="Georgia" charset="0"/>
                <a:ea typeface="MS PGothic" charset="0"/>
              </a:rPr>
              <a:t>Course discussions are not just possible but </a:t>
            </a:r>
            <a:r>
              <a:rPr lang="en-US" sz="2200" b="0" i="1" dirty="0" smtClean="0">
                <a:latin typeface="Georgia" charset="0"/>
                <a:ea typeface="MS PGothic" charset="0"/>
              </a:rPr>
              <a:t>frequent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Improving Education through Accessibility and Affordability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42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>
          <a:xfrm>
            <a:off x="585258" y="602141"/>
            <a:ext cx="8229600" cy="4286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 dirty="0" smtClean="0">
                <a:latin typeface="Arial Narrow Bold" charset="0"/>
                <a:ea typeface="MS PGothic" charset="0"/>
              </a:rPr>
              <a:t>Jill Watson: Our Newest TA</a:t>
            </a:r>
            <a:endParaRPr lang="en-US" sz="3200" dirty="0">
              <a:latin typeface="Arial Narrow Bold" charset="0"/>
              <a:ea typeface="MS PGothic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199" y="1312070"/>
            <a:ext cx="4114801" cy="1300502"/>
          </a:xfrm>
        </p:spPr>
        <p:txBody>
          <a:bodyPr>
            <a:noAutofit/>
          </a:bodyPr>
          <a:lstStyle/>
          <a:p>
            <a:pPr marL="400050">
              <a:lnSpc>
                <a:spcPct val="120000"/>
              </a:lnSpc>
              <a:buFont typeface="Arial" charset="0"/>
              <a:buChar char="•"/>
            </a:pPr>
            <a:r>
              <a:rPr lang="en-US" sz="1800" b="0" dirty="0" smtClean="0">
                <a:latin typeface="Georgia" charset="0"/>
                <a:ea typeface="MS PGothic" charset="0"/>
              </a:rPr>
              <a:t>Creation of Prof. Ashok </a:t>
            </a:r>
            <a:r>
              <a:rPr lang="en-US" sz="1800" b="0" dirty="0" err="1" smtClean="0">
                <a:latin typeface="Georgia" charset="0"/>
                <a:ea typeface="MS PGothic" charset="0"/>
              </a:rPr>
              <a:t>Goel</a:t>
            </a:r>
            <a:endParaRPr lang="en-US" sz="1800" b="0" dirty="0" smtClean="0">
              <a:latin typeface="Georgia" charset="0"/>
              <a:ea typeface="MS PGothic" charset="0"/>
            </a:endParaRPr>
          </a:p>
          <a:p>
            <a:pPr marL="400050">
              <a:lnSpc>
                <a:spcPct val="120000"/>
              </a:lnSpc>
              <a:buFont typeface="Arial" charset="0"/>
              <a:buChar char="•"/>
            </a:pPr>
            <a:r>
              <a:rPr lang="en-US" sz="1800" b="0" dirty="0" smtClean="0">
                <a:latin typeface="Georgia" charset="0"/>
                <a:ea typeface="MS PGothic" charset="0"/>
              </a:rPr>
              <a:t>TA for CS 7637: Knowledge-Based Artificial Intelligence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Improving Education through Accessibility and Affordability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53660" y="1154672"/>
            <a:ext cx="2743200" cy="28327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6118" y="2252663"/>
            <a:ext cx="1388064" cy="1742162"/>
          </a:xfrm>
          <a:prstGeom prst="rect">
            <a:avLst/>
          </a:prstGeom>
          <a:ln w="38100" cmpd="sng">
            <a:solidFill>
              <a:srgbClr val="FFFFFF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7283450" y="3980180"/>
            <a:ext cx="137569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Arial Narrow" charset="0"/>
                <a:ea typeface="Arial Narrow" charset="0"/>
                <a:cs typeface="Arial Narrow" charset="0"/>
              </a:rPr>
              <a:t>From the 2015 film, </a:t>
            </a:r>
            <a:r>
              <a:rPr lang="en-US" sz="800" i="1" dirty="0" smtClean="0">
                <a:latin typeface="Arial Narrow" charset="0"/>
                <a:ea typeface="Arial Narrow" charset="0"/>
                <a:cs typeface="Arial Narrow" charset="0"/>
              </a:rPr>
              <a:t>Ex </a:t>
            </a:r>
            <a:r>
              <a:rPr lang="en-US" sz="800" i="1" dirty="0" err="1" smtClean="0">
                <a:latin typeface="Arial Narrow" charset="0"/>
                <a:ea typeface="Arial Narrow" charset="0"/>
                <a:cs typeface="Arial Narrow" charset="0"/>
              </a:rPr>
              <a:t>Machina</a:t>
            </a:r>
            <a:endParaRPr lang="en-US" sz="800" i="1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13969" y="3996194"/>
            <a:ext cx="10102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Arial Narrow" charset="0"/>
                <a:ea typeface="Arial Narrow" charset="0"/>
                <a:cs typeface="Arial Narrow" charset="0"/>
              </a:rPr>
              <a:t>Ashok </a:t>
            </a:r>
            <a:r>
              <a:rPr lang="en-US" sz="1400" b="1" dirty="0" err="1" smtClean="0">
                <a:latin typeface="Arial Narrow" charset="0"/>
                <a:ea typeface="Arial Narrow" charset="0"/>
                <a:cs typeface="Arial Narrow" charset="0"/>
              </a:rPr>
              <a:t>Goel</a:t>
            </a:r>
            <a:endParaRPr lang="en-US" sz="1400" b="1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457199" y="2021304"/>
            <a:ext cx="4114801" cy="2155279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457200" rtl="0" eaLnBrk="0" fontAlgn="base" hangingPunct="0">
              <a:lnSpc>
                <a:spcPts val="2100"/>
              </a:lnSpc>
              <a:spcBef>
                <a:spcPts val="600"/>
              </a:spcBef>
              <a:spcAft>
                <a:spcPct val="0"/>
              </a:spcAft>
              <a:buFont typeface="Arial" charset="0"/>
              <a:defRPr sz="2000" b="1" kern="1200">
                <a:solidFill>
                  <a:srgbClr val="535353"/>
                </a:solidFill>
                <a:latin typeface="Georgia"/>
                <a:ea typeface="ＭＳ Ｐゴシック" charset="0"/>
                <a:cs typeface="Georgi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rgbClr val="535353"/>
                </a:solidFill>
                <a:latin typeface="Georgia"/>
                <a:ea typeface="ＭＳ Ｐゴシック" charset="0"/>
                <a:cs typeface="Georgi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535353"/>
                </a:solidFill>
                <a:latin typeface="Georgia"/>
                <a:ea typeface="ＭＳ Ｐゴシック" charset="0"/>
                <a:cs typeface="Georgi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535353"/>
                </a:solidFill>
                <a:latin typeface="Georgia"/>
                <a:ea typeface="ＭＳ Ｐゴシック" charset="0"/>
                <a:cs typeface="Georgi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rgbClr val="535353"/>
                </a:solidFill>
                <a:latin typeface="Georgia"/>
                <a:ea typeface="ＭＳ Ｐゴシック" charset="0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>
              <a:lnSpc>
                <a:spcPct val="120000"/>
              </a:lnSpc>
              <a:buFont typeface="Arial" charset="0"/>
              <a:buChar char="•"/>
            </a:pPr>
            <a:endParaRPr lang="en-US" sz="1800" b="0" dirty="0" smtClean="0">
              <a:latin typeface="Georgia" charset="0"/>
              <a:ea typeface="MS PGothic" charset="0"/>
            </a:endParaRPr>
          </a:p>
          <a:p>
            <a:pPr marL="400050">
              <a:lnSpc>
                <a:spcPct val="120000"/>
              </a:lnSpc>
              <a:buFont typeface="Arial" charset="0"/>
              <a:buChar char="•"/>
            </a:pPr>
            <a:r>
              <a:rPr lang="en-US" sz="1800" b="0" dirty="0" smtClean="0">
                <a:latin typeface="Georgia" charset="0"/>
                <a:ea typeface="MS PGothic" charset="0"/>
              </a:rPr>
              <a:t>Based on IBM Watson platform</a:t>
            </a:r>
          </a:p>
          <a:p>
            <a:pPr marL="400050">
              <a:lnSpc>
                <a:spcPct val="120000"/>
              </a:lnSpc>
              <a:buFont typeface="Arial" charset="0"/>
              <a:buChar char="•"/>
            </a:pPr>
            <a:r>
              <a:rPr lang="en-US" sz="1800" b="0" dirty="0" smtClean="0">
                <a:latin typeface="Georgia" charset="0"/>
                <a:ea typeface="MS PGothic" charset="0"/>
              </a:rPr>
              <a:t>Anticipate that Jill will be able to answer 40% of ~10,000 questions posted to online forum</a:t>
            </a:r>
          </a:p>
        </p:txBody>
      </p:sp>
    </p:spTree>
    <p:extLst>
      <p:ext uri="{BB962C8B-B14F-4D97-AF65-F5344CB8AC3E}">
        <p14:creationId xmlns:p14="http://schemas.microsoft.com/office/powerpoint/2010/main" val="196155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>
          <a:xfrm>
            <a:off x="352415" y="670199"/>
            <a:ext cx="8088313" cy="428625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 Narrow Bold" charset="0"/>
                <a:ea typeface="MS PGothic" charset="0"/>
              </a:rPr>
              <a:t>Even More Lessons Learned</a:t>
            </a:r>
            <a:endParaRPr lang="en-US" sz="3200" dirty="0">
              <a:latin typeface="Arial Narrow Bold" charset="0"/>
              <a:ea typeface="MS PGothic" charset="0"/>
            </a:endParaRPr>
          </a:p>
        </p:txBody>
      </p:sp>
      <p:sp>
        <p:nvSpPr>
          <p:cNvPr id="13314" name="Content Placeholder 4"/>
          <p:cNvSpPr>
            <a:spLocks noGrp="1"/>
          </p:cNvSpPr>
          <p:nvPr>
            <p:ph idx="1"/>
          </p:nvPr>
        </p:nvSpPr>
        <p:spPr>
          <a:xfrm>
            <a:off x="497304" y="1370372"/>
            <a:ext cx="8229600" cy="3373080"/>
          </a:xfrm>
        </p:spPr>
        <p:txBody>
          <a:bodyPr>
            <a:noAutofit/>
          </a:bodyPr>
          <a:lstStyle/>
          <a:p>
            <a:pPr marL="400050">
              <a:lnSpc>
                <a:spcPct val="80000"/>
              </a:lnSpc>
              <a:spcBef>
                <a:spcPts val="1800"/>
              </a:spcBef>
              <a:buFont typeface="Arial" charset="0"/>
              <a:buChar char="•"/>
            </a:pPr>
            <a:r>
              <a:rPr lang="en-US" b="0" dirty="0" smtClean="0">
                <a:latin typeface="Georgia" charset="0"/>
                <a:ea typeface="MS PGothic" charset="0"/>
              </a:rPr>
              <a:t>Online, students have control</a:t>
            </a:r>
          </a:p>
          <a:p>
            <a:pPr marL="800100" lvl="1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dirty="0" smtClean="0">
                <a:latin typeface="Georgia" charset="0"/>
                <a:ea typeface="MS PGothic" charset="0"/>
              </a:rPr>
              <a:t>Forum-based classroom puts students in driver’s seat</a:t>
            </a:r>
          </a:p>
          <a:p>
            <a:pPr marL="400050">
              <a:lnSpc>
                <a:spcPct val="80000"/>
              </a:lnSpc>
              <a:spcBef>
                <a:spcPts val="1800"/>
              </a:spcBef>
              <a:buFont typeface="Arial" charset="0"/>
              <a:buChar char="•"/>
            </a:pPr>
            <a:r>
              <a:rPr lang="en-US" b="0" dirty="0" smtClean="0">
                <a:latin typeface="Georgia" charset="0"/>
                <a:ea typeface="MS PGothic" charset="0"/>
              </a:rPr>
              <a:t>OMSCS students are uniquely qualified</a:t>
            </a:r>
          </a:p>
          <a:p>
            <a:pPr marL="800100" lvl="1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dirty="0" smtClean="0">
                <a:latin typeface="Georgia" charset="0"/>
                <a:ea typeface="MS PGothic" charset="0"/>
              </a:rPr>
              <a:t>Many employed by companies like Google, Amazon &amp; </a:t>
            </a:r>
            <a:r>
              <a:rPr lang="en-US" dirty="0" err="1" smtClean="0">
                <a:latin typeface="Georgia" charset="0"/>
                <a:ea typeface="MS PGothic" charset="0"/>
              </a:rPr>
              <a:t>SpaceX</a:t>
            </a:r>
            <a:endParaRPr lang="en-US" b="0" dirty="0" smtClean="0">
              <a:latin typeface="Georgia" charset="0"/>
              <a:ea typeface="MS PGothic" charset="0"/>
            </a:endParaRPr>
          </a:p>
          <a:p>
            <a:pPr marL="400050">
              <a:lnSpc>
                <a:spcPct val="100000"/>
              </a:lnSpc>
              <a:spcBef>
                <a:spcPts val="1800"/>
              </a:spcBef>
              <a:buFont typeface="Arial" charset="0"/>
              <a:buChar char="•"/>
            </a:pPr>
            <a:r>
              <a:rPr lang="en-US" b="0" dirty="0" smtClean="0">
                <a:latin typeface="Georgia" charset="0"/>
                <a:ea typeface="MS PGothic" charset="0"/>
              </a:rPr>
              <a:t>Giving uniquely qualified students control drastically improves the class for all students</a:t>
            </a:r>
          </a:p>
          <a:p>
            <a:pPr marL="400050">
              <a:lnSpc>
                <a:spcPct val="100000"/>
              </a:lnSpc>
              <a:spcBef>
                <a:spcPts val="1800"/>
              </a:spcBef>
              <a:buFont typeface="Arial" charset="0"/>
              <a:buChar char="•"/>
            </a:pPr>
            <a:r>
              <a:rPr lang="en-US" b="0" dirty="0" smtClean="0">
                <a:latin typeface="Georgia" charset="0"/>
                <a:ea typeface="MS PGothic" charset="0"/>
              </a:rPr>
              <a:t>Anecdotes: Students in Educational Technology include current teachers; students in Health Informatics include current physicians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Improving Education through Accessibility and Affordability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82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>
          <a:xfrm>
            <a:off x="376997" y="664055"/>
            <a:ext cx="8088313" cy="428625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 Narrow Bold" charset="0"/>
                <a:ea typeface="MS PGothic" charset="0"/>
              </a:rPr>
              <a:t>Harvard Study @ OMSCS Shows:</a:t>
            </a:r>
            <a:endParaRPr lang="en-US" sz="3200" dirty="0">
              <a:latin typeface="Arial Narrow Bold" charset="0"/>
              <a:ea typeface="MS PGothic" charset="0"/>
            </a:endParaRPr>
          </a:p>
        </p:txBody>
      </p:sp>
      <p:sp>
        <p:nvSpPr>
          <p:cNvPr id="13314" name="Content Placeholder 4"/>
          <p:cNvSpPr>
            <a:spLocks noGrp="1"/>
          </p:cNvSpPr>
          <p:nvPr>
            <p:ph idx="1"/>
          </p:nvPr>
        </p:nvSpPr>
        <p:spPr>
          <a:xfrm>
            <a:off x="450850" y="1417052"/>
            <a:ext cx="6318250" cy="3326399"/>
          </a:xfrm>
        </p:spPr>
        <p:txBody>
          <a:bodyPr>
            <a:noAutofit/>
          </a:bodyPr>
          <a:lstStyle/>
          <a:p>
            <a:pPr marL="400050">
              <a:lnSpc>
                <a:spcPct val="100000"/>
              </a:lnSpc>
              <a:spcBef>
                <a:spcPts val="1800"/>
              </a:spcBef>
              <a:buFont typeface="Arial" charset="0"/>
              <a:buChar char="•"/>
            </a:pPr>
            <a:r>
              <a:rPr lang="en-US" sz="1600" b="0" dirty="0" smtClean="0">
                <a:latin typeface="Georgia" charset="0"/>
                <a:ea typeface="MS PGothic" charset="0"/>
              </a:rPr>
              <a:t>Vast majority of OMSCS students would not pursue advanced degree if not for this program</a:t>
            </a:r>
          </a:p>
          <a:p>
            <a:pPr marL="400050">
              <a:lnSpc>
                <a:spcPct val="100000"/>
              </a:lnSpc>
              <a:spcBef>
                <a:spcPts val="1800"/>
              </a:spcBef>
              <a:buFont typeface="Arial" charset="0"/>
              <a:buChar char="•"/>
            </a:pPr>
            <a:r>
              <a:rPr lang="en-US" sz="1600" b="0" dirty="0" smtClean="0">
                <a:latin typeface="Georgia" charset="0"/>
                <a:ea typeface="MS PGothic" charset="0"/>
              </a:rPr>
              <a:t>“This </a:t>
            </a:r>
            <a:r>
              <a:rPr lang="en-US" sz="1600" b="0" dirty="0">
                <a:latin typeface="Georgia" charset="0"/>
                <a:ea typeface="MS PGothic" charset="0"/>
              </a:rPr>
              <a:t>is the first rigorous evidence that we know of showing an online degree program can increase educational attainment</a:t>
            </a:r>
            <a:r>
              <a:rPr lang="en-US" sz="1600" b="0" dirty="0" smtClean="0">
                <a:latin typeface="Georgia" charset="0"/>
                <a:ea typeface="MS PGothic" charset="0"/>
              </a:rPr>
              <a:t>.”</a:t>
            </a:r>
            <a:endParaRPr lang="en-US" sz="1600" b="0" dirty="0">
              <a:latin typeface="Georgia" charset="0"/>
              <a:ea typeface="MS PGothic" charset="0"/>
            </a:endParaRPr>
          </a:p>
          <a:p>
            <a:pPr marL="400050">
              <a:lnSpc>
                <a:spcPct val="100000"/>
              </a:lnSpc>
              <a:spcBef>
                <a:spcPts val="1800"/>
              </a:spcBef>
              <a:buFont typeface="Arial" charset="0"/>
              <a:buChar char="•"/>
            </a:pPr>
            <a:r>
              <a:rPr lang="en-US" sz="1600" b="0" dirty="0" smtClean="0">
                <a:latin typeface="Georgia" charset="0"/>
                <a:ea typeface="MS PGothic" charset="0"/>
              </a:rPr>
              <a:t>OMSCS is the largest MS CS program in the United States, and possibly the world.</a:t>
            </a:r>
          </a:p>
          <a:p>
            <a:pPr marL="400050">
              <a:lnSpc>
                <a:spcPct val="100000"/>
              </a:lnSpc>
              <a:spcBef>
                <a:spcPts val="1800"/>
              </a:spcBef>
              <a:buFont typeface="Arial" charset="0"/>
              <a:buChar char="•"/>
            </a:pPr>
            <a:r>
              <a:rPr lang="en-US" sz="1600" b="0" dirty="0" smtClean="0">
                <a:latin typeface="Georgia" charset="0"/>
                <a:ea typeface="MS PGothic" charset="0"/>
              </a:rPr>
              <a:t>“This single program will boost annual national production of American computer science master’s degrees </a:t>
            </a:r>
            <a:r>
              <a:rPr lang="en-US" sz="1600" b="0" dirty="0" smtClean="0">
                <a:solidFill>
                  <a:srgbClr val="FF0000"/>
                </a:solidFill>
                <a:latin typeface="Georgia" charset="0"/>
                <a:ea typeface="MS PGothic" charset="0"/>
              </a:rPr>
              <a:t>by at least seven percent.</a:t>
            </a:r>
            <a:r>
              <a:rPr lang="en-US" sz="1600" b="0" dirty="0" smtClean="0">
                <a:latin typeface="Georgia" charset="0"/>
                <a:ea typeface="MS PGothic" charset="0"/>
              </a:rPr>
              <a:t>”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Improving Education through Accessibility and Affordability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00" y="1092680"/>
            <a:ext cx="2032000" cy="190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57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>
          <a:xfrm>
            <a:off x="376997" y="322631"/>
            <a:ext cx="8088313" cy="428625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 Narrow Bold" charset="0"/>
                <a:ea typeface="MS PGothic" charset="0"/>
              </a:rPr>
              <a:t>Jobs I</a:t>
            </a:r>
            <a:endParaRPr lang="en-US" sz="3200" dirty="0">
              <a:latin typeface="Arial Narrow Bold" charset="0"/>
              <a:ea typeface="MS PGothic" charset="0"/>
            </a:endParaRPr>
          </a:p>
        </p:txBody>
      </p:sp>
      <p:sp>
        <p:nvSpPr>
          <p:cNvPr id="13314" name="Content Placeholder 4"/>
          <p:cNvSpPr>
            <a:spLocks noGrp="1"/>
          </p:cNvSpPr>
          <p:nvPr>
            <p:ph idx="1"/>
          </p:nvPr>
        </p:nvSpPr>
        <p:spPr>
          <a:xfrm>
            <a:off x="604248" y="1209956"/>
            <a:ext cx="8229600" cy="3373080"/>
          </a:xfrm>
        </p:spPr>
        <p:txBody>
          <a:bodyPr>
            <a:noAutofit/>
          </a:bodyPr>
          <a:lstStyle/>
          <a:p>
            <a:pPr marL="400050">
              <a:lnSpc>
                <a:spcPct val="50000"/>
              </a:lnSpc>
              <a:spcBef>
                <a:spcPts val="1800"/>
              </a:spcBef>
              <a:buFont typeface="Arial" charset="0"/>
              <a:buChar char="•"/>
            </a:pPr>
            <a:r>
              <a:rPr lang="en-US" sz="2200" b="0" dirty="0" smtClean="0">
                <a:latin typeface="Georgia" charset="0"/>
                <a:ea typeface="MS PGothic" charset="0"/>
              </a:rPr>
              <a:t>College of Computing offers array of career services</a:t>
            </a:r>
          </a:p>
          <a:p>
            <a:pPr marL="800100" lvl="1">
              <a:lnSpc>
                <a:spcPct val="60000"/>
              </a:lnSpc>
              <a:spcBef>
                <a:spcPts val="120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600" i="1" dirty="0">
                <a:latin typeface="Georgia" charset="0"/>
                <a:ea typeface="MS PGothic" charset="0"/>
              </a:rPr>
              <a:t>Career Fairs: ‘real’ &amp; virtual</a:t>
            </a:r>
          </a:p>
          <a:p>
            <a:pPr marL="800100" lvl="1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600" i="1" dirty="0">
                <a:latin typeface="Georgia" charset="0"/>
                <a:ea typeface="MS PGothic" charset="0"/>
              </a:rPr>
              <a:t>Corporate Affiliates Program: information sessions &amp; visits </a:t>
            </a:r>
            <a:r>
              <a:rPr lang="en-US" sz="1600" i="1" dirty="0" smtClean="0">
                <a:latin typeface="Georgia" charset="0"/>
                <a:ea typeface="MS PGothic" charset="0"/>
              </a:rPr>
              <a:t/>
            </a:r>
            <a:br>
              <a:rPr lang="en-US" sz="1600" i="1" dirty="0" smtClean="0">
                <a:latin typeface="Georgia" charset="0"/>
                <a:ea typeface="MS PGothic" charset="0"/>
              </a:rPr>
            </a:br>
            <a:r>
              <a:rPr lang="en-US" sz="1600" i="1" dirty="0" smtClean="0">
                <a:latin typeface="Georgia" charset="0"/>
                <a:ea typeface="MS PGothic" charset="0"/>
              </a:rPr>
              <a:t>from </a:t>
            </a:r>
            <a:r>
              <a:rPr lang="en-US" sz="1600" i="1" dirty="0">
                <a:latin typeface="Georgia" charset="0"/>
                <a:ea typeface="MS PGothic" charset="0"/>
              </a:rPr>
              <a:t>top employers </a:t>
            </a:r>
          </a:p>
          <a:p>
            <a:pPr marL="800100" lvl="1">
              <a:lnSpc>
                <a:spcPct val="60000"/>
              </a:lnSpc>
              <a:spcBef>
                <a:spcPts val="120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600" i="1" dirty="0">
                <a:latin typeface="Georgia" charset="0"/>
                <a:ea typeface="MS PGothic" charset="0"/>
              </a:rPr>
              <a:t>Personal career </a:t>
            </a:r>
            <a:r>
              <a:rPr lang="en-US" sz="1600" i="1" dirty="0" smtClean="0">
                <a:latin typeface="Georgia" charset="0"/>
                <a:ea typeface="MS PGothic" charset="0"/>
              </a:rPr>
              <a:t>counseling</a:t>
            </a:r>
            <a:endParaRPr lang="en-US" sz="1600" b="0" dirty="0" smtClean="0">
              <a:latin typeface="Georgia" charset="0"/>
              <a:ea typeface="MS PGothic" charset="0"/>
            </a:endParaRPr>
          </a:p>
          <a:p>
            <a:pPr marL="400050">
              <a:lnSpc>
                <a:spcPct val="50000"/>
              </a:lnSpc>
              <a:spcBef>
                <a:spcPts val="1800"/>
              </a:spcBef>
              <a:buFont typeface="Arial" charset="0"/>
              <a:buChar char="•"/>
            </a:pPr>
            <a:r>
              <a:rPr lang="en-US" sz="2200" b="0" dirty="0" smtClean="0">
                <a:latin typeface="Georgia" charset="0"/>
                <a:ea typeface="MS PGothic" charset="0"/>
              </a:rPr>
              <a:t>OMSCS students have started hiring other OMSCS students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Improving Education through Accessibility and Affordability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50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>
          <a:xfrm>
            <a:off x="371627" y="315337"/>
            <a:ext cx="8088313" cy="428625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 Narrow Bold" charset="0"/>
                <a:ea typeface="MS PGothic" charset="0"/>
              </a:rPr>
              <a:t>Jobs II</a:t>
            </a:r>
            <a:endParaRPr lang="en-US" sz="3200" dirty="0">
              <a:latin typeface="Arial Narrow Bold" charset="0"/>
              <a:ea typeface="MS PGothic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Improving Education through Accessibility and Affordability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315" y="1022408"/>
            <a:ext cx="5318760" cy="3429000"/>
          </a:xfrm>
        </p:spPr>
      </p:pic>
    </p:spTree>
    <p:extLst>
      <p:ext uri="{BB962C8B-B14F-4D97-AF65-F5344CB8AC3E}">
        <p14:creationId xmlns:p14="http://schemas.microsoft.com/office/powerpoint/2010/main" val="155369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4515" y="1904629"/>
            <a:ext cx="3845246" cy="2488100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61636" y="3645933"/>
            <a:ext cx="3571995" cy="829814"/>
          </a:xfrm>
        </p:spPr>
        <p:txBody>
          <a:bodyPr/>
          <a:lstStyle/>
          <a:p>
            <a:r>
              <a:rPr lang="en-US" sz="825" dirty="0"/>
              <a:t>* U.S. Department of Education, National Center for Education </a:t>
            </a:r>
            <a:r>
              <a:rPr lang="en-US" sz="825" dirty="0" smtClean="0"/>
              <a:t>https</a:t>
            </a:r>
            <a:r>
              <a:rPr lang="en-US" sz="825" dirty="0"/>
              <a:t>://</a:t>
            </a:r>
            <a:r>
              <a:rPr lang="en-US" sz="825" dirty="0" err="1"/>
              <a:t>nces.ed.gov</a:t>
            </a:r>
            <a:r>
              <a:rPr lang="en-US" sz="825" dirty="0"/>
              <a:t>/programs/digest/d12/tables/dt12_313.asp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93566" y="1535297"/>
            <a:ext cx="1164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112552"/>
                </a:solidFill>
              </a:rPr>
              <a:t>Projection</a:t>
            </a:r>
            <a:endParaRPr lang="en-US" b="1" dirty="0">
              <a:solidFill>
                <a:srgbClr val="11255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626" y="1036396"/>
            <a:ext cx="4473977" cy="25180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69818" y="1392847"/>
            <a:ext cx="631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Now</a:t>
            </a:r>
            <a:endParaRPr lang="en-US" b="1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71627" y="315337"/>
            <a:ext cx="8088313" cy="428625"/>
          </a:xfrm>
          <a:noFill/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112552"/>
                </a:solidFill>
                <a:latin typeface="Arial Narrow Bold" charset="0"/>
                <a:ea typeface="MS PGothic" charset="0"/>
              </a:rPr>
              <a:t>Jobs III</a:t>
            </a:r>
            <a:endParaRPr lang="en-US" sz="3200" dirty="0">
              <a:solidFill>
                <a:srgbClr val="112552"/>
              </a:solidFill>
              <a:latin typeface="Arial Narrow Bold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86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title"/>
          </p:nvPr>
        </p:nvSpPr>
        <p:spPr>
          <a:xfrm>
            <a:off x="357274" y="1029289"/>
            <a:ext cx="7716838" cy="428625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 Narrow Bold" charset="0"/>
                <a:ea typeface="MS PGothic" charset="0"/>
              </a:rPr>
              <a:t>The OMSCS Motto</a:t>
            </a:r>
            <a:endParaRPr lang="en-US" sz="3200" dirty="0">
              <a:latin typeface="Arial Narrow Bold" charset="0"/>
              <a:ea typeface="MS PGothic" charset="0"/>
            </a:endParaRPr>
          </a:p>
        </p:txBody>
      </p:sp>
      <p:sp>
        <p:nvSpPr>
          <p:cNvPr id="10242" name="Content Placeholder 4"/>
          <p:cNvSpPr>
            <a:spLocks noGrp="1"/>
          </p:cNvSpPr>
          <p:nvPr>
            <p:ph idx="1"/>
          </p:nvPr>
        </p:nvSpPr>
        <p:spPr>
          <a:xfrm>
            <a:off x="474663" y="2732712"/>
            <a:ext cx="8229600" cy="2410788"/>
          </a:xfrm>
        </p:spPr>
        <p:txBody>
          <a:bodyPr>
            <a:normAutofit/>
          </a:bodyPr>
          <a:lstStyle/>
          <a:p>
            <a:pPr marL="400050">
              <a:lnSpc>
                <a:spcPct val="50000"/>
              </a:lnSpc>
              <a:buFont typeface="Arial" charset="0"/>
              <a:buChar char="•"/>
            </a:pPr>
            <a:r>
              <a:rPr lang="en-US" b="0" dirty="0" smtClean="0">
                <a:solidFill>
                  <a:srgbClr val="00B050"/>
                </a:solidFill>
                <a:latin typeface="Georgia" charset="0"/>
                <a:ea typeface="MS PGothic" charset="0"/>
              </a:rPr>
              <a:t>OMSCS total degree cost:							~$6,600</a:t>
            </a:r>
            <a:endParaRPr lang="en-US" b="0" dirty="0">
              <a:solidFill>
                <a:srgbClr val="00B050"/>
              </a:solidFill>
              <a:latin typeface="Georgia" charset="0"/>
              <a:ea typeface="MS PGothic" charset="0"/>
            </a:endParaRPr>
          </a:p>
          <a:p>
            <a:pPr marL="400050">
              <a:lnSpc>
                <a:spcPct val="50000"/>
              </a:lnSpc>
              <a:buFont typeface="Arial" charset="0"/>
              <a:buChar char="•"/>
            </a:pPr>
            <a:endParaRPr lang="en-US" b="0" dirty="0">
              <a:latin typeface="Georgia" charset="0"/>
              <a:ea typeface="MS PGothic" charset="0"/>
            </a:endParaRPr>
          </a:p>
          <a:p>
            <a:pPr marL="400050">
              <a:lnSpc>
                <a:spcPct val="50000"/>
              </a:lnSpc>
              <a:buFont typeface="Arial" charset="0"/>
              <a:buChar char="•"/>
            </a:pPr>
            <a:r>
              <a:rPr lang="en-US" b="0" dirty="0" smtClean="0">
                <a:latin typeface="Georgia" charset="0"/>
                <a:ea typeface="MS PGothic" charset="0"/>
              </a:rPr>
              <a:t>Typical MS CS (public university, out-of-state)		~$40,000</a:t>
            </a:r>
            <a:endParaRPr lang="en-US" b="0" dirty="0">
              <a:latin typeface="Georgia" charset="0"/>
              <a:ea typeface="MS PGothic" charset="0"/>
            </a:endParaRPr>
          </a:p>
          <a:p>
            <a:pPr marL="400050">
              <a:lnSpc>
                <a:spcPct val="50000"/>
              </a:lnSpc>
              <a:buFont typeface="Arial" charset="0"/>
              <a:buChar char="•"/>
            </a:pPr>
            <a:endParaRPr lang="en-US" b="0" dirty="0">
              <a:latin typeface="Georgia" charset="0"/>
              <a:ea typeface="MS PGothic" charset="0"/>
            </a:endParaRPr>
          </a:p>
          <a:p>
            <a:pPr marL="400050">
              <a:lnSpc>
                <a:spcPct val="50000"/>
              </a:lnSpc>
              <a:buFont typeface="Arial" charset="0"/>
              <a:buChar char="•"/>
            </a:pPr>
            <a:r>
              <a:rPr lang="en-US" b="0" dirty="0" smtClean="0">
                <a:latin typeface="Georgia" charset="0"/>
                <a:ea typeface="MS PGothic" charset="0"/>
              </a:rPr>
              <a:t>Typical MS CS (private university)					~$70,000</a:t>
            </a:r>
          </a:p>
          <a:p>
            <a:pPr marL="400050">
              <a:lnSpc>
                <a:spcPct val="50000"/>
              </a:lnSpc>
              <a:buFont typeface="Arial" charset="0"/>
              <a:buChar char="•"/>
            </a:pPr>
            <a:endParaRPr lang="en-US" b="0" dirty="0">
              <a:latin typeface="Georgia" charset="0"/>
              <a:ea typeface="MS PGothic" charset="0"/>
            </a:endParaRPr>
          </a:p>
          <a:p>
            <a:pPr marL="400050">
              <a:lnSpc>
                <a:spcPct val="50000"/>
              </a:lnSpc>
              <a:buFont typeface="Arial" charset="0"/>
              <a:buChar char="•"/>
            </a:pPr>
            <a:r>
              <a:rPr lang="en-US" b="0" dirty="0" smtClean="0">
                <a:latin typeface="Georgia" charset="0"/>
                <a:ea typeface="MS PGothic" charset="0"/>
              </a:rPr>
              <a:t>World’s only accredited MOOC-based degree in CS</a:t>
            </a:r>
            <a:endParaRPr lang="en-US" b="0" dirty="0">
              <a:latin typeface="Georgia" charset="0"/>
              <a:ea typeface="MS PGothic" charset="0"/>
            </a:endParaRPr>
          </a:p>
          <a:p>
            <a:pPr marL="400050">
              <a:lnSpc>
                <a:spcPct val="50000"/>
              </a:lnSpc>
              <a:buFont typeface="Arial" charset="0"/>
              <a:buChar char="•"/>
            </a:pPr>
            <a:endParaRPr lang="en-US" b="0" dirty="0">
              <a:latin typeface="Georgia" charset="0"/>
              <a:ea typeface="MS PGothic" charset="0"/>
            </a:endParaRPr>
          </a:p>
          <a:p>
            <a:pPr marL="400050">
              <a:lnSpc>
                <a:spcPct val="50000"/>
              </a:lnSpc>
              <a:buFont typeface="Arial" charset="0"/>
              <a:buChar char="•"/>
            </a:pPr>
            <a:endParaRPr lang="en-US" b="0" dirty="0" smtClean="0">
              <a:solidFill>
                <a:srgbClr val="E3A81A"/>
              </a:solidFill>
              <a:latin typeface="Georgia" charset="0"/>
              <a:ea typeface="MS PGothic" charset="0"/>
            </a:endParaRPr>
          </a:p>
          <a:p>
            <a:pPr marL="400050">
              <a:lnSpc>
                <a:spcPct val="50000"/>
              </a:lnSpc>
              <a:buFont typeface="Arial" charset="0"/>
              <a:buChar char="•"/>
            </a:pPr>
            <a:endParaRPr lang="en-US" b="0" dirty="0">
              <a:latin typeface="Georgia" charset="0"/>
              <a:ea typeface="MS PGothic" charset="0"/>
            </a:endParaRPr>
          </a:p>
          <a:p>
            <a:pPr marL="400050">
              <a:lnSpc>
                <a:spcPct val="50000"/>
              </a:lnSpc>
              <a:buFont typeface="Arial" charset="0"/>
              <a:buChar char="•"/>
            </a:pPr>
            <a:endParaRPr lang="en-US" b="0" dirty="0">
              <a:latin typeface="Georgia" charset="0"/>
              <a:ea typeface="MS PGothic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Improving Education through Accessibility and Affordability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0" y="173705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 smtClean="0">
                <a:solidFill>
                  <a:srgbClr val="FFB869"/>
                </a:solidFill>
                <a:latin typeface="Georgia" charset="0"/>
                <a:ea typeface="Georgia" charset="0"/>
                <a:cs typeface="Georgia" charset="0"/>
              </a:rPr>
              <a:t>Accessibility</a:t>
            </a:r>
            <a:r>
              <a:rPr lang="en-US" sz="2200" dirty="0" smtClean="0">
                <a:solidFill>
                  <a:srgbClr val="FFB869"/>
                </a:solidFill>
                <a:latin typeface="Georgia" charset="0"/>
                <a:ea typeface="Georgia" charset="0"/>
                <a:cs typeface="Georgia" charset="0"/>
              </a:rPr>
              <a:t> through </a:t>
            </a:r>
          </a:p>
          <a:p>
            <a:pPr algn="ctr"/>
            <a:r>
              <a:rPr lang="en-US" sz="2200" i="1" dirty="0" smtClean="0">
                <a:solidFill>
                  <a:srgbClr val="FFB869"/>
                </a:solidFill>
                <a:latin typeface="Georgia" charset="0"/>
                <a:ea typeface="Georgia" charset="0"/>
                <a:cs typeface="Georgia" charset="0"/>
              </a:rPr>
              <a:t>Affordability</a:t>
            </a:r>
            <a:r>
              <a:rPr lang="en-US" sz="2200" dirty="0" smtClean="0">
                <a:solidFill>
                  <a:srgbClr val="FFB869"/>
                </a:solidFill>
                <a:latin typeface="Georgia" charset="0"/>
                <a:ea typeface="Georgia" charset="0"/>
                <a:cs typeface="Georgia" charset="0"/>
              </a:rPr>
              <a:t> and </a:t>
            </a:r>
            <a:r>
              <a:rPr lang="en-US" sz="2200" i="1" dirty="0" smtClean="0">
                <a:solidFill>
                  <a:srgbClr val="FFB869"/>
                </a:solidFill>
                <a:latin typeface="Georgia" charset="0"/>
                <a:ea typeface="Georgia" charset="0"/>
                <a:cs typeface="Georgia" charset="0"/>
              </a:rPr>
              <a:t>Technology</a:t>
            </a:r>
            <a:endParaRPr lang="en-US" sz="2200" i="1" dirty="0">
              <a:solidFill>
                <a:srgbClr val="FFB869"/>
              </a:solidFill>
              <a:latin typeface="Georgia" charset="0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72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236" y="723671"/>
            <a:ext cx="7716838" cy="428625"/>
          </a:xfrm>
        </p:spPr>
        <p:txBody>
          <a:bodyPr/>
          <a:lstStyle/>
          <a:p>
            <a:r>
              <a:rPr lang="en-US" sz="3200" dirty="0" smtClean="0"/>
              <a:t>Impact on Campus Enrollments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1316" y="1355094"/>
            <a:ext cx="7844576" cy="3134697"/>
          </a:xfrm>
        </p:spPr>
        <p:txBody>
          <a:bodyPr>
            <a:noAutofit/>
          </a:bodyPr>
          <a:lstStyle/>
          <a:p>
            <a:pPr marL="400050">
              <a:lnSpc>
                <a:spcPct val="90000"/>
              </a:lnSpc>
              <a:buFont typeface="Arial" charset="0"/>
              <a:buChar char="•"/>
            </a:pPr>
            <a:r>
              <a:rPr lang="en-US" sz="1700" b="0" dirty="0">
                <a:latin typeface="Georgia" charset="0"/>
                <a:ea typeface="MS PGothic" charset="0"/>
              </a:rPr>
              <a:t>MS CS applications </a:t>
            </a:r>
            <a:r>
              <a:rPr lang="en-US" sz="1700" b="0" dirty="0" smtClean="0">
                <a:latin typeface="Georgia" charset="0"/>
                <a:ea typeface="MS PGothic" charset="0"/>
              </a:rPr>
              <a:t>up &gt;100% in last 4 years</a:t>
            </a:r>
            <a:endParaRPr lang="en-US" sz="1700" b="0" dirty="0">
              <a:latin typeface="Georgia" charset="0"/>
              <a:ea typeface="MS PGothic" charset="0"/>
            </a:endParaRPr>
          </a:p>
          <a:p>
            <a:pPr marL="800100" lvl="1">
              <a:lnSpc>
                <a:spcPct val="90000"/>
              </a:lnSpc>
              <a:buFont typeface="Arial" charset="0"/>
              <a:buChar char="•"/>
            </a:pPr>
            <a:r>
              <a:rPr lang="en-US" sz="1700" dirty="0" smtClean="0">
                <a:solidFill>
                  <a:srgbClr val="E3A81A"/>
                </a:solidFill>
                <a:latin typeface="Georgia" charset="0"/>
                <a:ea typeface="MS PGothic" charset="0"/>
              </a:rPr>
              <a:t>2014</a:t>
            </a:r>
            <a:r>
              <a:rPr lang="en-US" sz="1700" dirty="0">
                <a:solidFill>
                  <a:srgbClr val="E3A81A"/>
                </a:solidFill>
                <a:latin typeface="Georgia" charset="0"/>
                <a:ea typeface="MS PGothic" charset="0"/>
              </a:rPr>
              <a:t>: </a:t>
            </a:r>
            <a:r>
              <a:rPr lang="en-US" sz="1700" dirty="0" smtClean="0">
                <a:solidFill>
                  <a:srgbClr val="E3A81A"/>
                </a:solidFill>
                <a:latin typeface="Georgia" charset="0"/>
                <a:ea typeface="MS PGothic" charset="0"/>
              </a:rPr>
              <a:t>+30%</a:t>
            </a:r>
          </a:p>
          <a:p>
            <a:pPr marL="800100" lvl="1">
              <a:lnSpc>
                <a:spcPct val="90000"/>
              </a:lnSpc>
              <a:buFont typeface="Arial" charset="0"/>
              <a:buChar char="•"/>
            </a:pPr>
            <a:r>
              <a:rPr lang="en-US" sz="1700" b="0" dirty="0" smtClean="0">
                <a:solidFill>
                  <a:srgbClr val="0000FF"/>
                </a:solidFill>
                <a:latin typeface="Georgia" charset="0"/>
                <a:ea typeface="MS PGothic" charset="0"/>
              </a:rPr>
              <a:t>2015: +18%</a:t>
            </a:r>
          </a:p>
          <a:p>
            <a:pPr marL="800100" lvl="1">
              <a:lnSpc>
                <a:spcPct val="90000"/>
              </a:lnSpc>
              <a:buFont typeface="Arial" charset="0"/>
              <a:buChar char="•"/>
            </a:pPr>
            <a:r>
              <a:rPr lang="en-US" sz="1700" dirty="0" smtClean="0">
                <a:solidFill>
                  <a:srgbClr val="0000FF"/>
                </a:solidFill>
                <a:latin typeface="Georgia" charset="0"/>
                <a:ea typeface="MS PGothic" charset="0"/>
              </a:rPr>
              <a:t>2016: +16%</a:t>
            </a:r>
          </a:p>
          <a:p>
            <a:pPr marL="800100" lvl="1">
              <a:lnSpc>
                <a:spcPct val="90000"/>
              </a:lnSpc>
              <a:buFont typeface="Arial" charset="0"/>
              <a:buChar char="•"/>
            </a:pPr>
            <a:r>
              <a:rPr lang="en-US" sz="1700" dirty="0" smtClean="0">
                <a:solidFill>
                  <a:srgbClr val="0000FF"/>
                </a:solidFill>
                <a:latin typeface="Georgia" charset="0"/>
                <a:ea typeface="MS PGothic" charset="0"/>
              </a:rPr>
              <a:t>2017: </a:t>
            </a:r>
            <a:r>
              <a:rPr lang="en-US" sz="1700" dirty="0">
                <a:solidFill>
                  <a:srgbClr val="0000FF"/>
                </a:solidFill>
                <a:latin typeface="Georgia" charset="0"/>
                <a:ea typeface="MS PGothic" charset="0"/>
              </a:rPr>
              <a:t>+</a:t>
            </a:r>
            <a:r>
              <a:rPr lang="en-US" sz="1700" dirty="0" smtClean="0">
                <a:solidFill>
                  <a:srgbClr val="0000FF"/>
                </a:solidFill>
                <a:latin typeface="Georgia" charset="0"/>
                <a:ea typeface="MS PGothic" charset="0"/>
              </a:rPr>
              <a:t>13%</a:t>
            </a:r>
            <a:endParaRPr lang="en-US" sz="1700" dirty="0">
              <a:solidFill>
                <a:srgbClr val="0000FF"/>
              </a:solidFill>
              <a:latin typeface="Georgia" charset="0"/>
              <a:ea typeface="MS PGothic" charset="0"/>
            </a:endParaRPr>
          </a:p>
          <a:p>
            <a:pPr marL="400050">
              <a:lnSpc>
                <a:spcPct val="90000"/>
              </a:lnSpc>
              <a:buFont typeface="Arial" charset="0"/>
              <a:buChar char="•"/>
            </a:pPr>
            <a:r>
              <a:rPr lang="en-US" sz="1700" b="0" dirty="0" smtClean="0">
                <a:latin typeface="Georgia" charset="0"/>
                <a:ea typeface="MS PGothic" charset="0"/>
              </a:rPr>
              <a:t>Undergraduate BS CS up &gt;400% in last 4 years</a:t>
            </a:r>
          </a:p>
          <a:p>
            <a:pPr marL="800100" lvl="1">
              <a:lnSpc>
                <a:spcPct val="90000"/>
              </a:lnSpc>
              <a:buFont typeface="Arial" charset="0"/>
              <a:buChar char="•"/>
            </a:pPr>
            <a:r>
              <a:rPr lang="en-US" sz="1700" dirty="0" smtClean="0">
                <a:solidFill>
                  <a:srgbClr val="E3A81A"/>
                </a:solidFill>
                <a:latin typeface="Georgia" charset="0"/>
                <a:ea typeface="MS PGothic" charset="0"/>
              </a:rPr>
              <a:t>2014: +85%</a:t>
            </a:r>
          </a:p>
          <a:p>
            <a:pPr marL="800100" lvl="1">
              <a:lnSpc>
                <a:spcPct val="90000"/>
              </a:lnSpc>
              <a:buFont typeface="Arial" charset="0"/>
              <a:buChar char="•"/>
            </a:pPr>
            <a:r>
              <a:rPr lang="en-US" sz="1700" dirty="0" smtClean="0">
                <a:solidFill>
                  <a:srgbClr val="0000FF"/>
                </a:solidFill>
                <a:latin typeface="Georgia" charset="0"/>
                <a:ea typeface="MS PGothic" charset="0"/>
              </a:rPr>
              <a:t>2015: +35%</a:t>
            </a:r>
          </a:p>
          <a:p>
            <a:pPr marL="800100" lvl="1">
              <a:lnSpc>
                <a:spcPct val="90000"/>
              </a:lnSpc>
              <a:buFont typeface="Arial" charset="0"/>
              <a:buChar char="•"/>
            </a:pPr>
            <a:r>
              <a:rPr lang="en-US" sz="1700" dirty="0" smtClean="0">
                <a:solidFill>
                  <a:srgbClr val="0000FF"/>
                </a:solidFill>
                <a:latin typeface="Georgia" charset="0"/>
                <a:ea typeface="MS PGothic" charset="0"/>
              </a:rPr>
              <a:t>2016: +31%</a:t>
            </a:r>
          </a:p>
          <a:p>
            <a:pPr marL="800100" lvl="1">
              <a:lnSpc>
                <a:spcPct val="90000"/>
              </a:lnSpc>
              <a:buFont typeface="Arial" charset="0"/>
              <a:buChar char="•"/>
            </a:pPr>
            <a:r>
              <a:rPr lang="en-US" sz="1700" dirty="0" smtClean="0">
                <a:solidFill>
                  <a:srgbClr val="0000FF"/>
                </a:solidFill>
                <a:latin typeface="Georgia" charset="0"/>
                <a:ea typeface="MS PGothic" charset="0"/>
              </a:rPr>
              <a:t>2017: +57%</a:t>
            </a:r>
          </a:p>
          <a:p>
            <a:pPr marL="400050">
              <a:lnSpc>
                <a:spcPct val="90000"/>
              </a:lnSpc>
              <a:buFont typeface="Arial" charset="0"/>
              <a:buChar char="•"/>
            </a:pPr>
            <a:r>
              <a:rPr lang="en-US" sz="1700" b="0" dirty="0" smtClean="0">
                <a:latin typeface="Georgia" charset="0"/>
                <a:ea typeface="MS PGothic" charset="0"/>
              </a:rPr>
              <a:t>Overall BS CS apps up &gt;</a:t>
            </a:r>
            <a:r>
              <a:rPr lang="en-US" sz="1700" b="0" i="1" dirty="0" smtClean="0">
                <a:latin typeface="Georgia" charset="0"/>
                <a:ea typeface="MS PGothic" charset="0"/>
              </a:rPr>
              <a:t>1,000% </a:t>
            </a:r>
            <a:r>
              <a:rPr lang="en-US" sz="1700" b="0" dirty="0" smtClean="0">
                <a:latin typeface="Georgia" charset="0"/>
                <a:ea typeface="MS PGothic" charset="0"/>
              </a:rPr>
              <a:t>since 2008</a:t>
            </a:r>
            <a:endParaRPr lang="en-US" sz="1700" b="0" dirty="0">
              <a:latin typeface="Georgia" charset="0"/>
              <a:ea typeface="MS PGothic" charset="0"/>
            </a:endParaRPr>
          </a:p>
          <a:p>
            <a:pPr marL="800100" lvl="1">
              <a:lnSpc>
                <a:spcPct val="90000"/>
              </a:lnSpc>
              <a:buFont typeface="Arial" charset="0"/>
              <a:buChar char="•"/>
            </a:pPr>
            <a:endParaRPr lang="en-US" sz="1700" dirty="0" smtClean="0">
              <a:latin typeface="Georgia" charset="0"/>
              <a:ea typeface="MS PGothic" charset="0"/>
            </a:endParaRPr>
          </a:p>
          <a:p>
            <a:pPr marL="800100" lvl="1">
              <a:lnSpc>
                <a:spcPct val="90000"/>
              </a:lnSpc>
              <a:buFont typeface="Arial" charset="0"/>
              <a:buChar char="•"/>
            </a:pPr>
            <a:endParaRPr lang="en-US" sz="17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Improving Education through Accessibility and Affordability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Two Online Revolutions, Two Talks</a:t>
            </a:r>
            <a:endParaRPr lang="en-US"/>
          </a:p>
        </p:txBody>
      </p:sp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3545300" y="1279707"/>
            <a:ext cx="5295567" cy="1272381"/>
          </a:xfrm>
        </p:spPr>
        <p:txBody>
          <a:bodyPr>
            <a:noAutofit/>
          </a:bodyPr>
          <a:lstStyle/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charset="0"/>
              <a:buChar char="•"/>
            </a:pPr>
            <a:r>
              <a:rPr lang="en-US" sz="2200" b="0" dirty="0" smtClean="0">
                <a:latin typeface="Georgia" charset="0"/>
                <a:ea typeface="MS PGothic" charset="0"/>
              </a:rPr>
              <a:t>Student Max </a:t>
            </a:r>
            <a:r>
              <a:rPr lang="en-US" sz="2200" b="0" dirty="0" err="1" smtClean="0">
                <a:latin typeface="Georgia" charset="0"/>
                <a:ea typeface="MS PGothic" charset="0"/>
              </a:rPr>
              <a:t>Rosett</a:t>
            </a:r>
            <a:r>
              <a:rPr lang="en-US" sz="2200" b="0" dirty="0" smtClean="0">
                <a:latin typeface="Georgia" charset="0"/>
                <a:ea typeface="MS PGothic" charset="0"/>
              </a:rPr>
              <a:t> uses Google </a:t>
            </a:r>
            <a:br>
              <a:rPr lang="en-US" sz="2200" b="0" dirty="0" smtClean="0">
                <a:latin typeface="Georgia" charset="0"/>
                <a:ea typeface="MS PGothic" charset="0"/>
              </a:rPr>
            </a:br>
            <a:r>
              <a:rPr lang="en-US" sz="2200" b="0" dirty="0" smtClean="0">
                <a:latin typeface="Georgia" charset="0"/>
                <a:ea typeface="MS PGothic" charset="0"/>
              </a:rPr>
              <a:t>for help with OMSCS course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charset="0"/>
              <a:buChar char="•"/>
            </a:pPr>
            <a:r>
              <a:rPr lang="en-US" sz="2200" b="0" dirty="0" smtClean="0">
                <a:latin typeface="Georgia" charset="0"/>
                <a:ea typeface="MS PGothic" charset="0"/>
              </a:rPr>
              <a:t>Search terms trigger ‘secret interview’ – ‘You’re speaking our language’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charset="0"/>
              <a:buChar char="•"/>
            </a:pPr>
            <a:r>
              <a:rPr lang="en-US" b="0" dirty="0" smtClean="0">
                <a:latin typeface="Georgia" charset="0"/>
                <a:ea typeface="MS PGothic" charset="0"/>
              </a:rPr>
              <a:t>Max, MS </a:t>
            </a:r>
            <a:r>
              <a:rPr lang="en-US" b="0" dirty="0">
                <a:latin typeface="Georgia" charset="0"/>
                <a:ea typeface="MS PGothic" charset="0"/>
              </a:rPr>
              <a:t>CS </a:t>
            </a:r>
            <a:r>
              <a:rPr lang="en-US" b="0" dirty="0" smtClean="0">
                <a:latin typeface="Georgia" charset="0"/>
                <a:ea typeface="MS PGothic" charset="0"/>
              </a:rPr>
              <a:t>’16, now employed by Google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charset="0"/>
              <a:buChar char="•"/>
            </a:pPr>
            <a:r>
              <a:rPr lang="en-US" sz="2200" b="0" dirty="0" smtClean="0">
                <a:latin typeface="Georgia" charset="0"/>
                <a:ea typeface="MS PGothic" charset="0"/>
              </a:rPr>
              <a:t>Generated 100+ news articles </a:t>
            </a:r>
            <a:br>
              <a:rPr lang="en-US" sz="2200" b="0" dirty="0" smtClean="0">
                <a:latin typeface="Georgia" charset="0"/>
                <a:ea typeface="MS PGothic" charset="0"/>
              </a:rPr>
            </a:br>
            <a:r>
              <a:rPr lang="en-US" sz="2200" b="0" dirty="0" smtClean="0">
                <a:latin typeface="Georgia" charset="0"/>
                <a:ea typeface="MS PGothic" charset="0"/>
              </a:rPr>
              <a:t>in at least 17 languages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734" y="2905152"/>
            <a:ext cx="2622299" cy="1478740"/>
          </a:xfrm>
          <a:prstGeom prst="rect">
            <a:avLst/>
          </a:prstGeom>
        </p:spPr>
      </p:pic>
      <p:pic>
        <p:nvPicPr>
          <p:cNvPr id="11" name="Picture 10" descr="Max Rosett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298"/>
          <a:stretch/>
        </p:blipFill>
        <p:spPr>
          <a:xfrm>
            <a:off x="695735" y="198776"/>
            <a:ext cx="2634128" cy="2636183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783697" y="370063"/>
            <a:ext cx="8088313" cy="428625"/>
          </a:xfrm>
        </p:spPr>
        <p:txBody>
          <a:bodyPr/>
          <a:lstStyle/>
          <a:p>
            <a:pPr lvl="0">
              <a:lnSpc>
                <a:spcPct val="90000"/>
              </a:lnSpc>
            </a:pPr>
            <a:r>
              <a:rPr lang="en-US" sz="3200" dirty="0" smtClean="0"/>
              <a:t>Real Proof: </a:t>
            </a:r>
            <a:r>
              <a:rPr lang="en-US" sz="3200" dirty="0" smtClean="0">
                <a:solidFill>
                  <a:srgbClr val="FFFFFF"/>
                </a:solidFill>
              </a:rPr>
              <a:t/>
            </a:r>
            <a:br>
              <a:rPr lang="en-US" sz="3200" dirty="0" smtClean="0">
                <a:solidFill>
                  <a:srgbClr val="FFFFFF"/>
                </a:solidFill>
              </a:rPr>
            </a:br>
            <a:r>
              <a:rPr lang="en-US" sz="3200" dirty="0" smtClean="0">
                <a:solidFill>
                  <a:srgbClr val="FFFFFF"/>
                </a:solidFill>
              </a:rPr>
              <a:t>Here’s </a:t>
            </a:r>
            <a:br>
              <a:rPr lang="en-US" sz="3200" dirty="0" smtClean="0">
                <a:solidFill>
                  <a:srgbClr val="FFFFFF"/>
                </a:solidFill>
              </a:rPr>
            </a:br>
            <a:r>
              <a:rPr lang="en-US" sz="3200" dirty="0" smtClean="0">
                <a:solidFill>
                  <a:srgbClr val="FFFFFF"/>
                </a:solidFill>
              </a:rPr>
              <a:t>What It </a:t>
            </a:r>
            <a:br>
              <a:rPr lang="en-US" sz="3200" dirty="0" smtClean="0">
                <a:solidFill>
                  <a:srgbClr val="FFFFFF"/>
                </a:solidFill>
              </a:rPr>
            </a:br>
            <a:r>
              <a:rPr lang="en-US" sz="3200" dirty="0" smtClean="0">
                <a:solidFill>
                  <a:srgbClr val="FFFFFF"/>
                </a:solidFill>
              </a:rPr>
              <a:t>Looks </a:t>
            </a:r>
            <a:br>
              <a:rPr lang="en-US" sz="3200" dirty="0" smtClean="0">
                <a:solidFill>
                  <a:srgbClr val="FFFFFF"/>
                </a:solidFill>
              </a:rPr>
            </a:br>
            <a:r>
              <a:rPr lang="en-US" sz="3200" dirty="0" smtClean="0">
                <a:solidFill>
                  <a:srgbClr val="FFFFFF"/>
                </a:solidFill>
              </a:rPr>
              <a:t>Like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0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>
          <a:xfrm>
            <a:off x="343906" y="437482"/>
            <a:ext cx="8088313" cy="428625"/>
          </a:xfrm>
        </p:spPr>
        <p:txBody>
          <a:bodyPr/>
          <a:lstStyle/>
          <a:p>
            <a:pPr lvl="0"/>
            <a:r>
              <a:rPr lang="en-US" sz="3200" dirty="0" smtClean="0"/>
              <a:t>Friends in High Places</a:t>
            </a:r>
            <a:endParaRPr lang="en-US" sz="3200" dirty="0"/>
          </a:p>
        </p:txBody>
      </p:sp>
      <p:sp>
        <p:nvSpPr>
          <p:cNvPr id="13314" name="Content Placeholder 4"/>
          <p:cNvSpPr>
            <a:spLocks noGrp="1"/>
          </p:cNvSpPr>
          <p:nvPr>
            <p:ph idx="1"/>
          </p:nvPr>
        </p:nvSpPr>
        <p:spPr>
          <a:xfrm>
            <a:off x="3903579" y="1189790"/>
            <a:ext cx="4814971" cy="3553662"/>
          </a:xfrm>
        </p:spPr>
        <p:txBody>
          <a:bodyPr>
            <a:normAutofit/>
          </a:bodyPr>
          <a:lstStyle/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charset="0"/>
              <a:buChar char="•"/>
            </a:pPr>
            <a:r>
              <a:rPr lang="en-US" sz="2400" b="0" dirty="0" smtClean="0">
                <a:latin typeface="Georgia" charset="0"/>
                <a:ea typeface="MS PGothic" charset="0"/>
              </a:rPr>
              <a:t>Former POTUS </a:t>
            </a:r>
            <a:br>
              <a:rPr lang="en-US" sz="2400" b="0" dirty="0" smtClean="0">
                <a:latin typeface="Georgia" charset="0"/>
                <a:ea typeface="MS PGothic" charset="0"/>
              </a:rPr>
            </a:br>
            <a:r>
              <a:rPr lang="en-US" sz="2400" b="0" dirty="0" smtClean="0">
                <a:latin typeface="Georgia" charset="0"/>
                <a:ea typeface="MS PGothic" charset="0"/>
              </a:rPr>
              <a:t>Seals of Approval</a:t>
            </a:r>
          </a:p>
          <a:p>
            <a:pPr marL="800100" lvl="1">
              <a:spcBef>
                <a:spcPts val="0"/>
              </a:spcBef>
              <a:spcAft>
                <a:spcPts val="1800"/>
              </a:spcAft>
              <a:buFont typeface="Arial" charset="0"/>
              <a:buChar char="•"/>
            </a:pPr>
            <a:r>
              <a:rPr lang="en-US" sz="2400" dirty="0">
                <a:latin typeface="Georgia" charset="0"/>
                <a:ea typeface="MS PGothic" charset="0"/>
              </a:rPr>
              <a:t>August 22, </a:t>
            </a:r>
            <a:r>
              <a:rPr lang="en-US" sz="2400" dirty="0" smtClean="0">
                <a:latin typeface="Georgia" charset="0"/>
                <a:ea typeface="MS PGothic" charset="0"/>
              </a:rPr>
              <a:t>2013 </a:t>
            </a:r>
            <a:br>
              <a:rPr lang="en-US" sz="2400" dirty="0" smtClean="0">
                <a:latin typeface="Georgia" charset="0"/>
                <a:ea typeface="MS PGothic" charset="0"/>
              </a:rPr>
            </a:br>
            <a:r>
              <a:rPr lang="en-US" sz="2400" dirty="0" smtClean="0">
                <a:latin typeface="Georgia" charset="0"/>
                <a:ea typeface="MS PGothic" charset="0"/>
              </a:rPr>
              <a:t>(University of Buffalo)</a:t>
            </a:r>
            <a:endParaRPr lang="en-US" sz="2400" dirty="0">
              <a:latin typeface="Georgia" charset="0"/>
              <a:ea typeface="MS PGothic" charset="0"/>
            </a:endParaRPr>
          </a:p>
          <a:p>
            <a:pPr marL="800100" lvl="1">
              <a:spcBef>
                <a:spcPts val="0"/>
              </a:spcBef>
              <a:spcAft>
                <a:spcPts val="1800"/>
              </a:spcAft>
              <a:buFont typeface="Arial" charset="0"/>
              <a:buChar char="•"/>
            </a:pPr>
            <a:r>
              <a:rPr lang="en-US" sz="2400" dirty="0">
                <a:latin typeface="Georgia" charset="0"/>
                <a:ea typeface="MS PGothic" charset="0"/>
              </a:rPr>
              <a:t>March 10, </a:t>
            </a:r>
            <a:r>
              <a:rPr lang="en-US" sz="2400" dirty="0" smtClean="0">
                <a:latin typeface="Georgia" charset="0"/>
                <a:ea typeface="MS PGothic" charset="0"/>
              </a:rPr>
              <a:t>2015 </a:t>
            </a:r>
            <a:br>
              <a:rPr lang="en-US" sz="2400" dirty="0" smtClean="0">
                <a:latin typeface="Georgia" charset="0"/>
                <a:ea typeface="MS PGothic" charset="0"/>
              </a:rPr>
            </a:br>
            <a:r>
              <a:rPr lang="en-US" sz="2400" dirty="0" smtClean="0">
                <a:latin typeface="Georgia" charset="0"/>
                <a:ea typeface="MS PGothic" charset="0"/>
              </a:rPr>
              <a:t>(Georgia Tech)</a:t>
            </a:r>
            <a:endParaRPr lang="en-US" sz="2400" b="0" dirty="0" smtClean="0">
              <a:latin typeface="Georgia" charset="0"/>
              <a:ea typeface="MS PGothic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457200" y="4542574"/>
            <a:ext cx="2895600" cy="144066"/>
          </a:xfrm>
        </p:spPr>
        <p:txBody>
          <a:bodyPr/>
          <a:lstStyle/>
          <a:p>
            <a:pPr>
              <a:defRPr/>
            </a:pPr>
            <a:r>
              <a:rPr lang="en-US" smtClean="0"/>
              <a:t>Improving Education through Accessibility and Affordability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850" y="1098175"/>
            <a:ext cx="3317457" cy="331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79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>
          <a:xfrm>
            <a:off x="457200" y="444681"/>
            <a:ext cx="7716838" cy="428625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12274A"/>
                </a:solidFill>
                <a:latin typeface="Arial Narrow Bold" charset="0"/>
                <a:ea typeface="MS PGothic" charset="0"/>
              </a:rPr>
              <a:t>Measuring Success</a:t>
            </a:r>
            <a:endParaRPr lang="en-US" sz="3200" dirty="0">
              <a:solidFill>
                <a:srgbClr val="12274A"/>
              </a:solidFill>
              <a:latin typeface="Arial Narrow Bold" charset="0"/>
              <a:ea typeface="MS PGothic" charset="0"/>
            </a:endParaRPr>
          </a:p>
        </p:txBody>
      </p:sp>
      <p:sp>
        <p:nvSpPr>
          <p:cNvPr id="12290" name="Content Placeholder 4"/>
          <p:cNvSpPr>
            <a:spLocks noGrp="1"/>
          </p:cNvSpPr>
          <p:nvPr>
            <p:ph idx="1"/>
          </p:nvPr>
        </p:nvSpPr>
        <p:spPr>
          <a:xfrm>
            <a:off x="457200" y="1166583"/>
            <a:ext cx="8229600" cy="3373079"/>
          </a:xfrm>
        </p:spPr>
        <p:txBody>
          <a:bodyPr>
            <a:normAutofit/>
          </a:bodyPr>
          <a:lstStyle/>
          <a:p>
            <a:pPr marL="400050">
              <a:lnSpc>
                <a:spcPct val="100000"/>
              </a:lnSpc>
              <a:buFont typeface="Wingdings" charset="2"/>
              <a:buChar char="ü"/>
            </a:pPr>
            <a:r>
              <a:rPr lang="en-US" sz="2400" b="0" dirty="0" smtClean="0">
                <a:latin typeface="Georgia" charset="0"/>
                <a:ea typeface="MS PGothic" charset="0"/>
              </a:rPr>
              <a:t>All courses are top quality (and we continually evaluate)</a:t>
            </a:r>
            <a:endParaRPr lang="en-US" sz="2400" b="0" dirty="0">
              <a:latin typeface="Georgia" charset="0"/>
              <a:ea typeface="MS PGothic" charset="0"/>
            </a:endParaRPr>
          </a:p>
          <a:p>
            <a:pPr marL="400050">
              <a:lnSpc>
                <a:spcPct val="100000"/>
              </a:lnSpc>
              <a:buFont typeface="Wingdings" charset="2"/>
              <a:buChar char="ü"/>
            </a:pPr>
            <a:r>
              <a:rPr lang="en-US" sz="2400" b="0" dirty="0" smtClean="0">
                <a:latin typeface="Georgia" charset="0"/>
                <a:ea typeface="MS PGothic" charset="0"/>
              </a:rPr>
              <a:t>Identical online and on-campus assessments</a:t>
            </a:r>
          </a:p>
          <a:p>
            <a:pPr marL="400050">
              <a:lnSpc>
                <a:spcPct val="100000"/>
              </a:lnSpc>
              <a:buFont typeface="Wingdings" charset="2"/>
              <a:buChar char="ü"/>
            </a:pPr>
            <a:r>
              <a:rPr lang="en-US" sz="2400" b="0" dirty="0" smtClean="0">
                <a:latin typeface="Georgia" charset="0"/>
                <a:ea typeface="MS PGothic" charset="0"/>
              </a:rPr>
              <a:t>Enrollment scales</a:t>
            </a:r>
          </a:p>
          <a:p>
            <a:pPr marL="400050">
              <a:lnSpc>
                <a:spcPct val="100000"/>
              </a:lnSpc>
              <a:buFont typeface="Wingdings" charset="2"/>
              <a:buChar char="ü"/>
            </a:pPr>
            <a:r>
              <a:rPr lang="en-US" sz="2400" b="0" dirty="0" smtClean="0">
                <a:latin typeface="Georgia" charset="0"/>
                <a:ea typeface="MS PGothic" charset="0"/>
              </a:rPr>
              <a:t>Financial viability</a:t>
            </a:r>
          </a:p>
          <a:p>
            <a:pPr marL="400050">
              <a:lnSpc>
                <a:spcPct val="100000"/>
              </a:lnSpc>
              <a:buFont typeface="Arial" charset="0"/>
              <a:buChar char="•"/>
            </a:pPr>
            <a:r>
              <a:rPr lang="en-US" sz="2400" b="0" dirty="0">
                <a:solidFill>
                  <a:srgbClr val="FF0000"/>
                </a:solidFill>
                <a:latin typeface="Georgia" charset="0"/>
                <a:ea typeface="MS PGothic" charset="0"/>
              </a:rPr>
              <a:t>Employers accept &amp; hire graduates on equal terms</a:t>
            </a:r>
          </a:p>
          <a:p>
            <a:pPr marL="400050">
              <a:lnSpc>
                <a:spcPct val="100000"/>
              </a:lnSpc>
              <a:buFont typeface="Arial" charset="0"/>
              <a:buChar char="•"/>
            </a:pPr>
            <a:endParaRPr lang="en-US" sz="2200" b="0" dirty="0" smtClean="0">
              <a:latin typeface="Georgia" charset="0"/>
              <a:ea typeface="MS PGothic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Improving Education through Accessibility and Affordability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7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446057"/>
            <a:ext cx="7716838" cy="428625"/>
          </a:xfrm>
        </p:spPr>
        <p:txBody>
          <a:bodyPr/>
          <a:lstStyle/>
          <a:p>
            <a:r>
              <a:rPr lang="en-US" dirty="0" smtClean="0"/>
              <a:t>Followers in Our Footsteps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456" y="1174693"/>
            <a:ext cx="4215384" cy="3431757"/>
          </a:xfrm>
        </p:spPr>
        <p:txBody>
          <a:bodyPr numCol="1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Georgia" charset="0"/>
                <a:ea typeface="Georgia" charset="0"/>
                <a:cs typeface="Georgia" charset="0"/>
              </a:rPr>
              <a:t>University of Illinois </a:t>
            </a:r>
            <a:r>
              <a:rPr lang="en-US" sz="1600" dirty="0" smtClean="0">
                <a:latin typeface="Georgia" charset="0"/>
                <a:ea typeface="Georgia" charset="0"/>
                <a:cs typeface="Georgia" charset="0"/>
              </a:rPr>
              <a:t>(</a:t>
            </a:r>
            <a:r>
              <a:rPr lang="en-US" sz="1600" dirty="0" err="1" smtClean="0">
                <a:latin typeface="Georgia" charset="0"/>
                <a:ea typeface="Georgia" charset="0"/>
                <a:cs typeface="Georgia" charset="0"/>
              </a:rPr>
              <a:t>Coursera</a:t>
            </a:r>
            <a:r>
              <a:rPr lang="en-US" sz="1600" dirty="0">
                <a:latin typeface="Georgia" charset="0"/>
                <a:ea typeface="Georgia" charset="0"/>
                <a:cs typeface="Georgia" charset="0"/>
              </a:rPr>
              <a:t>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0" dirty="0" err="1">
                <a:latin typeface="Georgia" charset="0"/>
                <a:ea typeface="Georgia" charset="0"/>
                <a:cs typeface="Georgia" charset="0"/>
              </a:rPr>
              <a:t>iMBA</a:t>
            </a:r>
            <a:endParaRPr lang="en-US" sz="1600" b="0" dirty="0">
              <a:latin typeface="Georgia" charset="0"/>
              <a:ea typeface="Georgia" charset="0"/>
              <a:cs typeface="Georgia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0" dirty="0">
                <a:latin typeface="Georgia" charset="0"/>
                <a:ea typeface="Georgia" charset="0"/>
                <a:cs typeface="Georgia" charset="0"/>
              </a:rPr>
              <a:t>Data Science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0" dirty="0">
                <a:latin typeface="Georgia" charset="0"/>
                <a:ea typeface="Georgia" charset="0"/>
                <a:cs typeface="Georgia" charset="0"/>
              </a:rPr>
              <a:t>Accounting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Georgia" charset="0"/>
                <a:ea typeface="Georgia" charset="0"/>
                <a:cs typeface="Georgia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latin typeface="Georgia" charset="0"/>
                <a:ea typeface="Georgia" charset="0"/>
                <a:cs typeface="Georgia" charset="0"/>
              </a:rPr>
              <a:t>MicroMasters</a:t>
            </a:r>
            <a:r>
              <a:rPr lang="en-US" sz="1600" dirty="0">
                <a:latin typeface="Georgia" charset="0"/>
                <a:ea typeface="Georgia" charset="0"/>
                <a:cs typeface="Georgia" charset="0"/>
              </a:rPr>
              <a:t> w/</a:t>
            </a:r>
            <a:r>
              <a:rPr lang="en-US" sz="1600" dirty="0" err="1">
                <a:latin typeface="Georgia" charset="0"/>
                <a:ea typeface="Georgia" charset="0"/>
                <a:cs typeface="Georgia" charset="0"/>
              </a:rPr>
              <a:t>edX</a:t>
            </a:r>
            <a:endParaRPr lang="en-US" sz="1600" dirty="0">
              <a:latin typeface="Georgia" charset="0"/>
              <a:ea typeface="Georgia" charset="0"/>
              <a:cs typeface="Georgia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0" dirty="0" smtClean="0">
                <a:latin typeface="Georgia" charset="0"/>
                <a:ea typeface="Georgia" charset="0"/>
                <a:cs typeface="Georgia" charset="0"/>
              </a:rPr>
              <a:t>MIT, University </a:t>
            </a:r>
            <a:r>
              <a:rPr lang="en-US" sz="1600" b="0" dirty="0">
                <a:latin typeface="Georgia" charset="0"/>
                <a:ea typeface="Georgia" charset="0"/>
                <a:cs typeface="Georgia" charset="0"/>
              </a:rPr>
              <a:t>of </a:t>
            </a:r>
            <a:r>
              <a:rPr lang="en-US" sz="1600" b="0" dirty="0" smtClean="0">
                <a:latin typeface="Georgia" charset="0"/>
                <a:ea typeface="Georgia" charset="0"/>
                <a:cs typeface="Georgia" charset="0"/>
              </a:rPr>
              <a:t>Michigan, Columbia University, UC-Berkeley &amp; San Diego, University </a:t>
            </a:r>
            <a:r>
              <a:rPr lang="en-US" sz="1600" b="0" dirty="0">
                <a:latin typeface="Georgia" charset="0"/>
                <a:ea typeface="Georgia" charset="0"/>
                <a:cs typeface="Georgia" charset="0"/>
              </a:rPr>
              <a:t>of </a:t>
            </a:r>
            <a:r>
              <a:rPr lang="en-US" sz="1600" b="0" dirty="0" smtClean="0">
                <a:latin typeface="Georgia" charset="0"/>
                <a:ea typeface="Georgia" charset="0"/>
                <a:cs typeface="Georgia" charset="0"/>
              </a:rPr>
              <a:t>Maryland, Boston University, University </a:t>
            </a:r>
            <a:r>
              <a:rPr lang="en-US" sz="1600" b="0" dirty="0">
                <a:latin typeface="Georgia" charset="0"/>
                <a:ea typeface="Georgia" charset="0"/>
                <a:cs typeface="Georgia" charset="0"/>
              </a:rPr>
              <a:t>of </a:t>
            </a:r>
            <a:r>
              <a:rPr lang="en-US" sz="1600" b="0" dirty="0" smtClean="0">
                <a:latin typeface="Georgia" charset="0"/>
                <a:ea typeface="Georgia" charset="0"/>
                <a:cs typeface="Georgia" charset="0"/>
              </a:rPr>
              <a:t>Queensland, University </a:t>
            </a:r>
            <a:r>
              <a:rPr lang="en-US" sz="1600" b="0" dirty="0">
                <a:latin typeface="Georgia" charset="0"/>
                <a:ea typeface="Georgia" charset="0"/>
                <a:cs typeface="Georgia" charset="0"/>
              </a:rPr>
              <a:t>of </a:t>
            </a:r>
            <a:r>
              <a:rPr lang="en-US" sz="1600" b="0" dirty="0" smtClean="0">
                <a:latin typeface="Georgia" charset="0"/>
                <a:ea typeface="Georgia" charset="0"/>
                <a:cs typeface="Georgia" charset="0"/>
              </a:rPr>
              <a:t>Pennsylvania, University </a:t>
            </a:r>
            <a:r>
              <a:rPr lang="en-US" sz="1600" b="0" dirty="0">
                <a:latin typeface="Georgia" charset="0"/>
                <a:ea typeface="Georgia" charset="0"/>
                <a:cs typeface="Georgia" charset="0"/>
              </a:rPr>
              <a:t>of British </a:t>
            </a:r>
            <a:r>
              <a:rPr lang="en-US" sz="1600" b="0" dirty="0" smtClean="0">
                <a:latin typeface="Georgia" charset="0"/>
                <a:ea typeface="Georgia" charset="0"/>
                <a:cs typeface="Georgia" charset="0"/>
              </a:rPr>
              <a:t>Columbia, and more</a:t>
            </a:r>
            <a:r>
              <a:rPr lang="is-IS" sz="1600" b="0" dirty="0" smtClean="0">
                <a:latin typeface="Georgia" charset="0"/>
                <a:ea typeface="Georgia" charset="0"/>
                <a:cs typeface="Georgia" charset="0"/>
              </a:rPr>
              <a:t>…</a:t>
            </a:r>
            <a:endParaRPr lang="en-US" sz="1600" b="0" dirty="0">
              <a:latin typeface="Georgia" charset="0"/>
              <a:ea typeface="Georgia" charset="0"/>
              <a:cs typeface="Georgia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600" b="0" dirty="0">
              <a:latin typeface="Calibri" charset="0"/>
              <a:ea typeface="Calibri" charset="0"/>
              <a:cs typeface="Times New Roman" charset="0"/>
            </a:endParaRPr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Improving Education through Accessibility and Affordability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53712" y="1174693"/>
            <a:ext cx="4489704" cy="3431757"/>
          </a:xfrm>
          <a:prstGeom prst="rect">
            <a:avLst/>
          </a:prstGeom>
        </p:spPr>
        <p:txBody>
          <a:bodyPr numCol="1" rtlCol="0">
            <a:noAutofit/>
          </a:bodyPr>
          <a:lstStyle>
            <a:lvl1pPr marL="342900" indent="-342900" algn="l" defTabSz="457200" rtl="0" eaLnBrk="0" fontAlgn="base" hangingPunct="0">
              <a:lnSpc>
                <a:spcPts val="2100"/>
              </a:lnSpc>
              <a:spcBef>
                <a:spcPts val="600"/>
              </a:spcBef>
              <a:spcAft>
                <a:spcPct val="0"/>
              </a:spcAft>
              <a:buFont typeface="Arial" charset="0"/>
              <a:defRPr sz="2000" b="1" kern="1200">
                <a:solidFill>
                  <a:srgbClr val="535353"/>
                </a:solidFill>
                <a:latin typeface="Georgia"/>
                <a:ea typeface="ＭＳ Ｐゴシック" charset="0"/>
                <a:cs typeface="Georgi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rgbClr val="535353"/>
                </a:solidFill>
                <a:latin typeface="Georgia"/>
                <a:ea typeface="ＭＳ Ｐゴシック" charset="0"/>
                <a:cs typeface="Georgi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535353"/>
                </a:solidFill>
                <a:latin typeface="Georgia"/>
                <a:ea typeface="ＭＳ Ｐゴシック" charset="0"/>
                <a:cs typeface="Georgi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535353"/>
                </a:solidFill>
                <a:latin typeface="Georgia"/>
                <a:ea typeface="ＭＳ Ｐゴシック" charset="0"/>
                <a:cs typeface="Georgi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rgbClr val="535353"/>
                </a:solidFill>
                <a:latin typeface="Georgia"/>
                <a:ea typeface="ＭＳ Ｐゴシック" charset="0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Georgia" charset="0"/>
                <a:ea typeface="Georgia" charset="0"/>
                <a:cs typeface="Georgia" charset="0"/>
              </a:rPr>
              <a:t>Georgia Tech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US" sz="1600" b="0" dirty="0">
                <a:latin typeface="Georgia" charset="0"/>
                <a:ea typeface="Georgia" charset="0"/>
                <a:cs typeface="Georgia" charset="0"/>
              </a:rPr>
              <a:t>OMS Analytics (via </a:t>
            </a:r>
            <a:r>
              <a:rPr lang="en-US" sz="1600" b="0" dirty="0" err="1" smtClean="0">
                <a:latin typeface="Georgia" charset="0"/>
                <a:ea typeface="Georgia" charset="0"/>
                <a:cs typeface="Georgia" charset="0"/>
              </a:rPr>
              <a:t>edX</a:t>
            </a:r>
            <a:r>
              <a:rPr lang="en-US" sz="1600" b="0" dirty="0" smtClean="0">
                <a:latin typeface="Georgia" charset="0"/>
                <a:ea typeface="Georgia" charset="0"/>
                <a:cs typeface="Georgia" charset="0"/>
              </a:rPr>
              <a:t>) &amp; Cybersecurity</a:t>
            </a:r>
            <a:endParaRPr lang="en-US" sz="1600" b="0" dirty="0">
              <a:latin typeface="Georgia" charset="0"/>
              <a:ea typeface="Georgia" charset="0"/>
              <a:cs typeface="Georgia" charset="0"/>
            </a:endParaRP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Georgia" charset="0"/>
                <a:ea typeface="Georgia" charset="0"/>
                <a:cs typeface="Georgia" charset="0"/>
              </a:rPr>
              <a:t> 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Georgia" charset="0"/>
                <a:ea typeface="Georgia" charset="0"/>
                <a:cs typeface="Georgia" charset="0"/>
              </a:rPr>
              <a:t>University of Colorado-Boulder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US" sz="1600" b="0" dirty="0">
                <a:latin typeface="Georgia" charset="0"/>
                <a:ea typeface="Georgia" charset="0"/>
                <a:cs typeface="Georgia" charset="0"/>
              </a:rPr>
              <a:t>MS Electrical Engineering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Georgia" charset="0"/>
                <a:ea typeface="Georgia" charset="0"/>
                <a:cs typeface="Georgia" charset="0"/>
              </a:rPr>
              <a:t> 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latin typeface="Georgia" charset="0"/>
                <a:ea typeface="Georgia" charset="0"/>
                <a:cs typeface="Georgia" charset="0"/>
              </a:rPr>
              <a:t>Coursera</a:t>
            </a:r>
            <a:r>
              <a:rPr lang="en-US" sz="1600" dirty="0">
                <a:latin typeface="Georgia" charset="0"/>
                <a:ea typeface="Georgia" charset="0"/>
                <a:cs typeface="Georgia" charset="0"/>
              </a:rPr>
              <a:t> (Spring 2018)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US" sz="1600" b="0" dirty="0">
                <a:latin typeface="Georgia" charset="0"/>
                <a:ea typeface="Georgia" charset="0"/>
                <a:cs typeface="Georgia" charset="0"/>
              </a:rPr>
              <a:t>Arizona State University (MS CS)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US" sz="1600" b="0" dirty="0">
                <a:latin typeface="Georgia" charset="0"/>
                <a:ea typeface="Georgia" charset="0"/>
                <a:cs typeface="Georgia" charset="0"/>
              </a:rPr>
              <a:t>University of Illinois-UC (MS CS)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US" sz="1600" b="0" dirty="0">
                <a:latin typeface="Georgia" charset="0"/>
                <a:ea typeface="Georgia" charset="0"/>
                <a:cs typeface="Georgia" charset="0"/>
              </a:rPr>
              <a:t>Imperial College London (MPH)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US" sz="1600" b="0" dirty="0">
                <a:latin typeface="Georgia" charset="0"/>
                <a:ea typeface="Georgia" charset="0"/>
                <a:cs typeface="Georgia" charset="0"/>
              </a:rPr>
              <a:t>University of London (BS CS)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US" sz="1600" b="0" dirty="0">
                <a:latin typeface="Georgia" charset="0"/>
                <a:ea typeface="Georgia" charset="0"/>
                <a:cs typeface="Georgia" charset="0"/>
              </a:rPr>
              <a:t>University of Michigan (MPH, </a:t>
            </a:r>
            <a:r>
              <a:rPr lang="en-US" sz="1600" b="0" dirty="0" smtClean="0">
                <a:latin typeface="Georgia" charset="0"/>
                <a:ea typeface="Georgia" charset="0"/>
                <a:cs typeface="Georgia" charset="0"/>
              </a:rPr>
              <a:t>Data </a:t>
            </a:r>
            <a:r>
              <a:rPr lang="en-US" sz="1600" b="0" dirty="0">
                <a:latin typeface="Georgia" charset="0"/>
                <a:ea typeface="Georgia" charset="0"/>
                <a:cs typeface="Georgia" charset="0"/>
              </a:rPr>
              <a:t>Science</a:t>
            </a:r>
            <a:r>
              <a:rPr lang="en-US" sz="1600" b="0" dirty="0" smtClean="0">
                <a:latin typeface="Georgia" charset="0"/>
                <a:ea typeface="Georgia" charset="0"/>
                <a:cs typeface="Georgia" charset="0"/>
              </a:rPr>
              <a:t>)</a:t>
            </a:r>
            <a:endParaRPr lang="en-US" sz="1600" b="0" dirty="0">
              <a:latin typeface="Georgia" charset="0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74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>
          <a:xfrm>
            <a:off x="370642" y="716214"/>
            <a:ext cx="8088313" cy="428625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 Narrow Bold" charset="0"/>
                <a:ea typeface="MS PGothic" charset="0"/>
              </a:rPr>
              <a:t>Concluding Thoughts</a:t>
            </a:r>
            <a:endParaRPr lang="en-US" sz="3200" dirty="0">
              <a:latin typeface="Arial Narrow Bold" charset="0"/>
              <a:ea typeface="MS PGothic" charset="0"/>
            </a:endParaRPr>
          </a:p>
        </p:txBody>
      </p:sp>
      <p:sp>
        <p:nvSpPr>
          <p:cNvPr id="13314" name="Content Placeholder 4"/>
          <p:cNvSpPr>
            <a:spLocks noGrp="1"/>
          </p:cNvSpPr>
          <p:nvPr>
            <p:ph idx="1"/>
          </p:nvPr>
        </p:nvSpPr>
        <p:spPr>
          <a:xfrm>
            <a:off x="491964" y="1312070"/>
            <a:ext cx="8229600" cy="3431381"/>
          </a:xfrm>
        </p:spPr>
        <p:txBody>
          <a:bodyPr>
            <a:normAutofit fontScale="92500" lnSpcReduction="20000"/>
          </a:bodyPr>
          <a:lstStyle/>
          <a:p>
            <a:pPr marL="40005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200" b="0" dirty="0" smtClean="0">
                <a:latin typeface="Georgia" charset="0"/>
                <a:ea typeface="MS PGothic" charset="0"/>
              </a:rPr>
              <a:t>We don’t know all the answers—this is uncharted territory</a:t>
            </a:r>
          </a:p>
          <a:p>
            <a:pPr marL="40005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200" b="0" dirty="0" smtClean="0">
                <a:latin typeface="Georgia" charset="0"/>
                <a:ea typeface="MS PGothic" charset="0"/>
              </a:rPr>
              <a:t>Multiple research projects</a:t>
            </a:r>
            <a:endParaRPr lang="en-US" sz="2200" b="0" dirty="0">
              <a:latin typeface="Georgia" charset="0"/>
              <a:ea typeface="MS PGothic" charset="0"/>
            </a:endParaRPr>
          </a:p>
          <a:p>
            <a:pPr marL="40005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200" b="0" dirty="0" smtClean="0">
                <a:latin typeface="Georgia" charset="0"/>
                <a:ea typeface="MS PGothic" charset="0"/>
              </a:rPr>
              <a:t>Overwhelming reaction, mostly positive</a:t>
            </a:r>
          </a:p>
          <a:p>
            <a:pPr marL="40005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200" b="0" dirty="0" smtClean="0">
                <a:latin typeface="Georgia" charset="0"/>
                <a:ea typeface="MS PGothic" charset="0"/>
              </a:rPr>
              <a:t>Tremendous opportunity to offer advanced CS training in regions that lack quality options</a:t>
            </a:r>
          </a:p>
          <a:p>
            <a:pPr marL="40005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200" b="0" dirty="0" smtClean="0">
                <a:latin typeface="Georgia" charset="0"/>
                <a:ea typeface="MS PGothic" charset="0"/>
              </a:rPr>
              <a:t>How do we scale critical processes (grading, student support, advising)?</a:t>
            </a:r>
          </a:p>
          <a:p>
            <a:pPr marL="40005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200" b="0" dirty="0" smtClean="0">
                <a:latin typeface="Georgia" charset="0"/>
                <a:ea typeface="MS PGothic" charset="0"/>
              </a:rPr>
              <a:t>Where is it all going?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Improving Education through Accessibility and Affordability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00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title"/>
          </p:nvPr>
        </p:nvSpPr>
        <p:spPr>
          <a:xfrm>
            <a:off x="449006" y="717527"/>
            <a:ext cx="8205354" cy="428625"/>
          </a:xfrm>
        </p:spPr>
        <p:txBody>
          <a:bodyPr/>
          <a:lstStyle/>
          <a:p>
            <a:pPr lvl="0"/>
            <a:r>
              <a:rPr lang="en-US" sz="3200" dirty="0" smtClean="0"/>
              <a:t>Spring 2017: MOOCs go undergrad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8192" y="1363580"/>
            <a:ext cx="5699106" cy="3252373"/>
          </a:xfrm>
        </p:spPr>
        <p:txBody>
          <a:bodyPr>
            <a:noAutofit/>
          </a:bodyPr>
          <a:lstStyle/>
          <a:p>
            <a:pPr marL="233363" lvl="1" indent="-227013">
              <a:spcBef>
                <a:spcPts val="672"/>
              </a:spcBef>
              <a:spcAft>
                <a:spcPts val="0"/>
              </a:spcAft>
              <a:buFont typeface="Arial"/>
              <a:buChar char="•"/>
            </a:pPr>
            <a:r>
              <a:rPr lang="en-US" sz="1700" dirty="0" smtClean="0"/>
              <a:t>Online, MOOC-based CS 1301 – Intro to Computing with Python</a:t>
            </a:r>
            <a:endParaRPr lang="en-US" sz="1700" dirty="0"/>
          </a:p>
          <a:p>
            <a:pPr marL="233363" lvl="1" indent="-227013">
              <a:spcBef>
                <a:spcPts val="1872"/>
              </a:spcBef>
              <a:spcAft>
                <a:spcPts val="0"/>
              </a:spcAft>
              <a:buFont typeface="Arial"/>
              <a:buChar char="•"/>
            </a:pPr>
            <a:r>
              <a:rPr lang="en-US" sz="1700" dirty="0" smtClean="0"/>
              <a:t>Taught by David Joyner, highly rated OMSCS instructor</a:t>
            </a:r>
          </a:p>
          <a:p>
            <a:pPr marL="233363" lvl="1" indent="-227013">
              <a:spcBef>
                <a:spcPts val="1872"/>
              </a:spcBef>
              <a:spcAft>
                <a:spcPts val="0"/>
              </a:spcAft>
              <a:buFont typeface="Arial"/>
              <a:buChar char="•"/>
            </a:pPr>
            <a:r>
              <a:rPr lang="en-US" sz="1700" dirty="0" smtClean="0"/>
              <a:t>Uses ‘</a:t>
            </a:r>
            <a:r>
              <a:rPr lang="en-US" sz="1700" dirty="0" err="1" smtClean="0"/>
              <a:t>smartbook</a:t>
            </a:r>
            <a:r>
              <a:rPr lang="en-US" sz="1700" dirty="0" smtClean="0"/>
              <a:t>’ created with McGraw-Hill Education</a:t>
            </a:r>
          </a:p>
          <a:p>
            <a:pPr marL="233363" lvl="1" indent="-227013">
              <a:spcBef>
                <a:spcPts val="1872"/>
              </a:spcBef>
              <a:spcAft>
                <a:spcPts val="0"/>
              </a:spcAft>
              <a:buFont typeface="Arial"/>
              <a:buChar char="•"/>
            </a:pPr>
            <a:r>
              <a:rPr lang="en-US" sz="1700" dirty="0" smtClean="0"/>
              <a:t>Started on campus with one section for credit &amp; limited enrollment (~50 students)</a:t>
            </a:r>
          </a:p>
          <a:p>
            <a:pPr marL="233363" lvl="1" indent="-227013">
              <a:spcBef>
                <a:spcPts val="1872"/>
              </a:spcBef>
              <a:spcAft>
                <a:spcPts val="0"/>
              </a:spcAft>
              <a:buFont typeface="Arial"/>
              <a:buChar char="•"/>
            </a:pPr>
            <a:r>
              <a:rPr lang="en-US" sz="1700" dirty="0" smtClean="0"/>
              <a:t>MOOC version through </a:t>
            </a:r>
            <a:r>
              <a:rPr lang="en-US" sz="1700" dirty="0" err="1" smtClean="0"/>
              <a:t>edX</a:t>
            </a:r>
            <a:endParaRPr lang="en-US" sz="1700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Improving Education through Accessibility and Affordability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5" t="3767" r="4547" b="3362"/>
          <a:stretch/>
        </p:blipFill>
        <p:spPr>
          <a:xfrm>
            <a:off x="6337092" y="1302365"/>
            <a:ext cx="2207301" cy="275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82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>
          <a:xfrm>
            <a:off x="370642" y="716214"/>
            <a:ext cx="8088313" cy="428625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 Narrow Bold" charset="0"/>
                <a:ea typeface="MS PGothic" charset="0"/>
              </a:rPr>
              <a:t>CS 1301: For-credit section</a:t>
            </a:r>
            <a:endParaRPr lang="en-US" sz="3200" dirty="0">
              <a:latin typeface="Arial Narrow Bold" charset="0"/>
              <a:ea typeface="MS PGothic" charset="0"/>
            </a:endParaRPr>
          </a:p>
        </p:txBody>
      </p:sp>
      <p:sp>
        <p:nvSpPr>
          <p:cNvPr id="13314" name="Content Placeholder 4"/>
          <p:cNvSpPr>
            <a:spLocks noGrp="1"/>
          </p:cNvSpPr>
          <p:nvPr>
            <p:ph idx="1"/>
          </p:nvPr>
        </p:nvSpPr>
        <p:spPr>
          <a:xfrm>
            <a:off x="491964" y="1312070"/>
            <a:ext cx="8229600" cy="3431381"/>
          </a:xfrm>
        </p:spPr>
        <p:txBody>
          <a:bodyPr>
            <a:noAutofit/>
          </a:bodyPr>
          <a:lstStyle/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charset="0"/>
              <a:buChar char="•"/>
            </a:pPr>
            <a:r>
              <a:rPr lang="en-US" sz="1800" b="0" dirty="0" smtClean="0"/>
              <a:t>Since Spring 2017, 440 residential GT students have taken Intro to Computing online, vs. 1,073 taking traditional course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charset="0"/>
              <a:buChar char="•"/>
            </a:pPr>
            <a:r>
              <a:rPr lang="en-US" sz="1800" b="0" dirty="0" smtClean="0"/>
              <a:t>Learning outcomes: </a:t>
            </a:r>
            <a:r>
              <a:rPr lang="en-US" sz="1800" dirty="0" smtClean="0"/>
              <a:t>No statistical difference </a:t>
            </a:r>
            <a:r>
              <a:rPr lang="en-US" sz="1800" b="0" dirty="0" smtClean="0"/>
              <a:t>in pre- and post-tests between online and residential students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charset="0"/>
              <a:buChar char="•"/>
            </a:pPr>
            <a:r>
              <a:rPr lang="en-US" sz="1800" b="0" dirty="0" smtClean="0"/>
              <a:t>Feedback from all online students:</a:t>
            </a:r>
          </a:p>
          <a:p>
            <a:pPr marL="800100" lvl="1">
              <a:spcBef>
                <a:spcPts val="0"/>
              </a:spcBef>
              <a:spcAft>
                <a:spcPts val="800"/>
              </a:spcAft>
              <a:buFont typeface="Arial" charset="0"/>
              <a:buChar char="•"/>
            </a:pPr>
            <a:r>
              <a:rPr lang="en-US" dirty="0" smtClean="0"/>
              <a:t>94% say 1301 is </a:t>
            </a:r>
            <a:r>
              <a:rPr lang="en-US" b="1" dirty="0" smtClean="0"/>
              <a:t>at least as good </a:t>
            </a:r>
            <a:r>
              <a:rPr lang="en-US" dirty="0" smtClean="0"/>
              <a:t>as their other college courses</a:t>
            </a:r>
          </a:p>
          <a:p>
            <a:pPr marL="800100" lvl="1">
              <a:spcBef>
                <a:spcPts val="0"/>
              </a:spcBef>
              <a:spcAft>
                <a:spcPts val="800"/>
              </a:spcAft>
              <a:buFont typeface="Arial" charset="0"/>
              <a:buChar char="•"/>
            </a:pPr>
            <a:r>
              <a:rPr lang="en-US" b="0" dirty="0" smtClean="0"/>
              <a:t>81% say 1301 is </a:t>
            </a:r>
            <a:r>
              <a:rPr lang="en-US" b="1" dirty="0" smtClean="0"/>
              <a:t>better</a:t>
            </a:r>
            <a:r>
              <a:rPr lang="en-US" b="0" dirty="0" smtClean="0"/>
              <a:t> than their other courses</a:t>
            </a:r>
          </a:p>
          <a:p>
            <a:pPr marL="800100" lvl="1">
              <a:spcBef>
                <a:spcPts val="0"/>
              </a:spcBef>
              <a:spcAft>
                <a:spcPts val="800"/>
              </a:spcAft>
              <a:buFont typeface="Arial" charset="0"/>
              <a:buChar char="•"/>
            </a:pPr>
            <a:endParaRPr lang="en-US" sz="1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Improving Education through Accessibility and Affordability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98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>
          <a:xfrm>
            <a:off x="370642" y="716214"/>
            <a:ext cx="8088313" cy="428625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 Narrow Bold" charset="0"/>
                <a:ea typeface="MS PGothic" charset="0"/>
              </a:rPr>
              <a:t>CS 1301: MOOC section</a:t>
            </a:r>
            <a:endParaRPr lang="en-US" sz="3200" dirty="0">
              <a:latin typeface="Arial Narrow Bold" charset="0"/>
              <a:ea typeface="MS PGothic" charset="0"/>
            </a:endParaRPr>
          </a:p>
        </p:txBody>
      </p:sp>
      <p:sp>
        <p:nvSpPr>
          <p:cNvPr id="13314" name="Content Placeholder 4"/>
          <p:cNvSpPr>
            <a:spLocks noGrp="1"/>
          </p:cNvSpPr>
          <p:nvPr>
            <p:ph idx="1"/>
          </p:nvPr>
        </p:nvSpPr>
        <p:spPr>
          <a:xfrm>
            <a:off x="370642" y="1312070"/>
            <a:ext cx="8350922" cy="3431381"/>
          </a:xfrm>
        </p:spPr>
        <p:txBody>
          <a:bodyPr>
            <a:noAutofit/>
          </a:bodyPr>
          <a:lstStyle/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charset="0"/>
              <a:buChar char="•"/>
            </a:pPr>
            <a:r>
              <a:rPr lang="en-US" b="0" dirty="0" smtClean="0"/>
              <a:t>Current enrollment: 70,836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charset="0"/>
              <a:buChar char="•"/>
            </a:pPr>
            <a:r>
              <a:rPr lang="en-US" b="0" dirty="0" smtClean="0"/>
              <a:t>Verified (paid) enrollment: 515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charset="0"/>
              <a:buChar char="•"/>
            </a:pPr>
            <a:r>
              <a:rPr lang="en-US" b="0" dirty="0" smtClean="0"/>
              <a:t>Active Learners: 1,419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charset="0"/>
              <a:buChar char="•"/>
            </a:pPr>
            <a:r>
              <a:rPr lang="en-US" b="0" dirty="0" smtClean="0"/>
              <a:t>Prior education: 28% high school or less; 27% advanced degree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charset="0"/>
              <a:buChar char="•"/>
            </a:pPr>
            <a:r>
              <a:rPr lang="en-US" b="0" dirty="0" smtClean="0"/>
              <a:t>Gender: 21.8% female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charset="0"/>
              <a:buChar char="•"/>
            </a:pPr>
            <a:r>
              <a:rPr lang="en-US" b="0" dirty="0" smtClean="0"/>
              <a:t>Countries represented: 196 (28% U.S.)</a:t>
            </a:r>
            <a:endParaRPr lang="en-US" b="0" dirty="0"/>
          </a:p>
          <a:p>
            <a:pPr marL="800100" lvl="1">
              <a:spcBef>
                <a:spcPts val="0"/>
              </a:spcBef>
              <a:spcAft>
                <a:spcPts val="800"/>
              </a:spcAft>
              <a:buFont typeface="Arial" charset="0"/>
              <a:buChar char="•"/>
            </a:pPr>
            <a:endParaRPr lang="en-US" b="0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Improving Education through Accessibility and Affordability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6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Vision, Dream, Hallucination?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Improving Education through Accessibility and Affordability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46521"/>
            <a:ext cx="3048000" cy="2468880"/>
          </a:xfrm>
          <a:prstGeom prst="rect">
            <a:avLst/>
          </a:prstGeom>
        </p:spPr>
      </p:pic>
      <p:sp>
        <p:nvSpPr>
          <p:cNvPr id="7" name="Content Placeholder 4"/>
          <p:cNvSpPr txBox="1">
            <a:spLocks/>
          </p:cNvSpPr>
          <p:nvPr/>
        </p:nvSpPr>
        <p:spPr>
          <a:xfrm>
            <a:off x="538192" y="1363580"/>
            <a:ext cx="5621308" cy="3252373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457200" rtl="0" eaLnBrk="0" fontAlgn="base" hangingPunct="0">
              <a:lnSpc>
                <a:spcPts val="2100"/>
              </a:lnSpc>
              <a:spcBef>
                <a:spcPts val="600"/>
              </a:spcBef>
              <a:spcAft>
                <a:spcPct val="0"/>
              </a:spcAft>
              <a:buFont typeface="Arial" charset="0"/>
              <a:defRPr sz="2000" b="1" kern="1200">
                <a:solidFill>
                  <a:srgbClr val="535353"/>
                </a:solidFill>
                <a:latin typeface="Georgia"/>
                <a:ea typeface="ＭＳ Ｐゴシック" charset="0"/>
                <a:cs typeface="Georgi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rgbClr val="535353"/>
                </a:solidFill>
                <a:latin typeface="Georgia"/>
                <a:ea typeface="ＭＳ Ｐゴシック" charset="0"/>
                <a:cs typeface="Georgi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535353"/>
                </a:solidFill>
                <a:latin typeface="Georgia"/>
                <a:ea typeface="ＭＳ Ｐゴシック" charset="0"/>
                <a:cs typeface="Georgi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535353"/>
                </a:solidFill>
                <a:latin typeface="Georgia"/>
                <a:ea typeface="ＭＳ Ｐゴシック" charset="0"/>
                <a:cs typeface="Georgi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rgbClr val="535353"/>
                </a:solidFill>
                <a:latin typeface="Georgia"/>
                <a:ea typeface="ＭＳ Ｐゴシック" charset="0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363" lvl="1" indent="-233363">
              <a:spcBef>
                <a:spcPts val="672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Can MOOCs put a dent in college costs?</a:t>
            </a:r>
          </a:p>
          <a:p>
            <a:pPr marL="633413" lvl="2" indent="-233363">
              <a:spcBef>
                <a:spcPts val="672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/>
              <a:t>Intro courses via MOOC in high school</a:t>
            </a:r>
          </a:p>
          <a:p>
            <a:pPr marL="633413" lvl="2" indent="-233363">
              <a:spcBef>
                <a:spcPts val="672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/>
              <a:t>Coursework during coops, internships</a:t>
            </a:r>
          </a:p>
          <a:p>
            <a:pPr marL="633413" lvl="2" indent="-233363">
              <a:spcBef>
                <a:spcPts val="672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/>
              <a:t>Advanced courses on the job through </a:t>
            </a:r>
            <a:r>
              <a:rPr lang="en-US" dirty="0" smtClean="0"/>
              <a:t>OMSCS</a:t>
            </a:r>
            <a:endParaRPr lang="en-US" dirty="0"/>
          </a:p>
          <a:p>
            <a:pPr marL="633413" lvl="2" indent="-233363">
              <a:spcBef>
                <a:spcPts val="672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/>
              <a:t>Shorten time spent on </a:t>
            </a:r>
            <a:r>
              <a:rPr lang="en-US" dirty="0" smtClean="0"/>
              <a:t>campus</a:t>
            </a:r>
          </a:p>
          <a:p>
            <a:pPr marL="233363" lvl="1" indent="-233363">
              <a:spcBef>
                <a:spcPts val="672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It all adds up to meaningful reduction in cost of undergraduate education</a:t>
            </a:r>
          </a:p>
          <a:p>
            <a:pPr marL="633413" lvl="2" indent="-233363">
              <a:spcBef>
                <a:spcPts val="672"/>
              </a:spcBef>
              <a:spcAft>
                <a:spcPts val="600"/>
              </a:spcAft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25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" t="21442" r="3525" b="14422"/>
          <a:stretch/>
        </p:blipFill>
        <p:spPr>
          <a:xfrm>
            <a:off x="474663" y="366957"/>
            <a:ext cx="5247021" cy="2332930"/>
          </a:xfrm>
          <a:prstGeom prst="rect">
            <a:avLst/>
          </a:prstGeom>
        </p:spPr>
      </p:pic>
      <p:sp>
        <p:nvSpPr>
          <p:cNvPr id="46082" name="Content Placeholder 4"/>
          <p:cNvSpPr>
            <a:spLocks noGrp="1"/>
          </p:cNvSpPr>
          <p:nvPr>
            <p:ph idx="1"/>
          </p:nvPr>
        </p:nvSpPr>
        <p:spPr>
          <a:xfrm>
            <a:off x="474663" y="2901667"/>
            <a:ext cx="8229600" cy="1654628"/>
          </a:xfrm>
        </p:spPr>
        <p:txBody>
          <a:bodyPr>
            <a:noAutofit/>
          </a:bodyPr>
          <a:lstStyle/>
          <a:p>
            <a:pPr marL="400050">
              <a:lnSpc>
                <a:spcPct val="90000"/>
              </a:lnSpc>
              <a:buFont typeface="Arial" charset="0"/>
              <a:buChar char="•"/>
            </a:pPr>
            <a:r>
              <a:rPr lang="en-US" sz="1800" b="0" dirty="0" smtClean="0">
                <a:latin typeface="Georgia" charset="0"/>
                <a:ea typeface="MS PGothic" charset="0"/>
              </a:rPr>
              <a:t>1,236 total graduates to date</a:t>
            </a:r>
          </a:p>
          <a:p>
            <a:pPr marL="400050">
              <a:lnSpc>
                <a:spcPct val="90000"/>
              </a:lnSpc>
              <a:buFont typeface="Arial" charset="0"/>
              <a:buChar char="•"/>
            </a:pPr>
            <a:r>
              <a:rPr lang="en-US" sz="1800" b="0" dirty="0" smtClean="0">
                <a:latin typeface="Georgia" charset="0"/>
                <a:ea typeface="MS PGothic" charset="0"/>
              </a:rPr>
              <a:t>Spring 2018 enrollment: 6,365 students</a:t>
            </a:r>
          </a:p>
          <a:p>
            <a:pPr marL="400050">
              <a:lnSpc>
                <a:spcPct val="90000"/>
              </a:lnSpc>
              <a:buFont typeface="Arial" charset="0"/>
              <a:buChar char="•"/>
            </a:pPr>
            <a:r>
              <a:rPr lang="en-US" sz="1800" b="0" dirty="0" smtClean="0">
                <a:latin typeface="Georgia" charset="0"/>
                <a:ea typeface="MS PGothic" charset="0"/>
              </a:rPr>
              <a:t>Harvard </a:t>
            </a:r>
            <a:r>
              <a:rPr lang="en-US" sz="1800" b="0" dirty="0" err="1" smtClean="0">
                <a:latin typeface="Georgia" charset="0"/>
                <a:ea typeface="MS PGothic" charset="0"/>
              </a:rPr>
              <a:t>Univ</a:t>
            </a:r>
            <a:r>
              <a:rPr lang="en-US" sz="1800" b="0" dirty="0" smtClean="0">
                <a:latin typeface="Georgia" charset="0"/>
                <a:ea typeface="MS PGothic" charset="0"/>
              </a:rPr>
              <a:t>: OMSCS is largest MS CS program in U.S., maybe world</a:t>
            </a:r>
          </a:p>
          <a:p>
            <a:pPr marL="400050">
              <a:lnSpc>
                <a:spcPct val="90000"/>
              </a:lnSpc>
              <a:buFont typeface="Arial" charset="0"/>
              <a:buChar char="•"/>
            </a:pPr>
            <a:r>
              <a:rPr lang="en-US" sz="1800" b="0" dirty="0" smtClean="0">
                <a:latin typeface="Georgia" charset="0"/>
                <a:ea typeface="MS PGothic" charset="0"/>
              </a:rPr>
              <a:t>Domestic/international ratio slowly shifting (now 30% international)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67113" y="2062411"/>
            <a:ext cx="7716838" cy="428625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FFFF"/>
                </a:solidFill>
                <a:latin typeface="Arial Narrow Bold" charset="0"/>
                <a:ea typeface="MS PGothic" charset="0"/>
              </a:rPr>
              <a:t>Here’s Where We Are</a:t>
            </a:r>
            <a:endParaRPr lang="en-US" sz="3200" dirty="0">
              <a:solidFill>
                <a:srgbClr val="FFFFFF"/>
              </a:solidFill>
              <a:latin typeface="Arial Narrow Bold" charset="0"/>
              <a:ea typeface="MS PGothic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Improving Education through Accessibility and Affordability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>
          <a:xfrm>
            <a:off x="352415" y="670199"/>
            <a:ext cx="8088313" cy="428625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 Narrow Bold" charset="0"/>
                <a:ea typeface="MS PGothic" charset="0"/>
              </a:rPr>
              <a:t>Another problem to solve</a:t>
            </a:r>
            <a:endParaRPr lang="en-US" sz="3200" dirty="0">
              <a:latin typeface="Arial Narrow Bold" charset="0"/>
              <a:ea typeface="MS PGothic" charset="0"/>
            </a:endParaRPr>
          </a:p>
        </p:txBody>
      </p:sp>
      <p:sp>
        <p:nvSpPr>
          <p:cNvPr id="13314" name="Content Placeholder 4"/>
          <p:cNvSpPr>
            <a:spLocks noGrp="1"/>
          </p:cNvSpPr>
          <p:nvPr>
            <p:ph idx="1"/>
          </p:nvPr>
        </p:nvSpPr>
        <p:spPr>
          <a:xfrm>
            <a:off x="294939" y="1370372"/>
            <a:ext cx="4704283" cy="3373080"/>
          </a:xfrm>
        </p:spPr>
        <p:txBody>
          <a:bodyPr>
            <a:noAutofit/>
          </a:bodyPr>
          <a:lstStyle/>
          <a:p>
            <a:pPr marL="400050">
              <a:lnSpc>
                <a:spcPct val="80000"/>
              </a:lnSpc>
              <a:spcBef>
                <a:spcPts val="1800"/>
              </a:spcBef>
              <a:buFont typeface="Arial" charset="0"/>
              <a:buChar char="•"/>
            </a:pPr>
            <a:r>
              <a:rPr lang="en-US" b="0" dirty="0" smtClean="0">
                <a:latin typeface="Georgia" charset="0"/>
                <a:ea typeface="MS PGothic" charset="0"/>
              </a:rPr>
              <a:t>Serious shortage of CS professors</a:t>
            </a:r>
          </a:p>
          <a:p>
            <a:pPr marL="400050">
              <a:lnSpc>
                <a:spcPct val="80000"/>
              </a:lnSpc>
              <a:spcBef>
                <a:spcPts val="1800"/>
              </a:spcBef>
              <a:buFont typeface="Arial" charset="0"/>
              <a:buChar char="•"/>
            </a:pPr>
            <a:endParaRPr lang="en-US" b="0" dirty="0" smtClean="0">
              <a:latin typeface="Georgia" charset="0"/>
              <a:ea typeface="MS PGothic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Improving Education through Accessibility and Affordability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222" y="1186939"/>
            <a:ext cx="4008861" cy="30327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16184" y="4252479"/>
            <a:ext cx="29781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/>
              <a:t>Source: Inside Higher Ed </a:t>
            </a:r>
            <a:endParaRPr lang="en-US" sz="800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294938" y="1770420"/>
            <a:ext cx="4704283" cy="3373080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457200" rtl="0" eaLnBrk="0" fontAlgn="base" hangingPunct="0">
              <a:lnSpc>
                <a:spcPts val="2100"/>
              </a:lnSpc>
              <a:spcBef>
                <a:spcPts val="600"/>
              </a:spcBef>
              <a:spcAft>
                <a:spcPct val="0"/>
              </a:spcAft>
              <a:buFont typeface="Arial" charset="0"/>
              <a:defRPr sz="2000" b="1" kern="1200">
                <a:solidFill>
                  <a:srgbClr val="535353"/>
                </a:solidFill>
                <a:latin typeface="Georgia"/>
                <a:ea typeface="ＭＳ Ｐゴシック" charset="0"/>
                <a:cs typeface="Georgi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rgbClr val="535353"/>
                </a:solidFill>
                <a:latin typeface="Georgia"/>
                <a:ea typeface="ＭＳ Ｐゴシック" charset="0"/>
                <a:cs typeface="Georgi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535353"/>
                </a:solidFill>
                <a:latin typeface="Georgia"/>
                <a:ea typeface="ＭＳ Ｐゴシック" charset="0"/>
                <a:cs typeface="Georgi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535353"/>
                </a:solidFill>
                <a:latin typeface="Georgia"/>
                <a:ea typeface="ＭＳ Ｐゴシック" charset="0"/>
                <a:cs typeface="Georgi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rgbClr val="535353"/>
                </a:solidFill>
                <a:latin typeface="Georgia"/>
                <a:ea typeface="ＭＳ Ｐゴシック" charset="0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>
              <a:lnSpc>
                <a:spcPct val="80000"/>
              </a:lnSpc>
              <a:spcBef>
                <a:spcPts val="1800"/>
              </a:spcBef>
              <a:buFont typeface="Arial" charset="0"/>
              <a:buChar char="•"/>
            </a:pPr>
            <a:r>
              <a:rPr lang="en-US" b="0" dirty="0" smtClean="0">
                <a:latin typeface="Georgia" charset="0"/>
                <a:ea typeface="MS PGothic" charset="0"/>
              </a:rPr>
              <a:t>Graduation/hiring data from 2015:</a:t>
            </a:r>
          </a:p>
          <a:p>
            <a:pPr marL="800100" lvl="1">
              <a:spcBef>
                <a:spcPts val="1200"/>
              </a:spcBef>
              <a:buFont typeface="Arial" charset="0"/>
              <a:buChar char="•"/>
            </a:pPr>
            <a:r>
              <a:rPr lang="en-US" dirty="0" smtClean="0">
                <a:latin typeface="Georgia" charset="0"/>
                <a:ea typeface="MS PGothic" charset="0"/>
              </a:rPr>
              <a:t>1,780 Ph.D. grads in CS</a:t>
            </a:r>
          </a:p>
          <a:p>
            <a:pPr marL="800100" lvl="1">
              <a:spcBef>
                <a:spcPts val="1200"/>
              </a:spcBef>
              <a:buFont typeface="Arial" charset="0"/>
              <a:buChar char="•"/>
            </a:pPr>
            <a:r>
              <a:rPr lang="en-US" dirty="0" smtClean="0">
                <a:latin typeface="Georgia" charset="0"/>
                <a:ea typeface="MS PGothic" charset="0"/>
              </a:rPr>
              <a:t>18% took university teaching jobs</a:t>
            </a:r>
          </a:p>
          <a:p>
            <a:pPr marL="800100" lvl="1">
              <a:spcBef>
                <a:spcPts val="1200"/>
              </a:spcBef>
              <a:buFont typeface="Arial" charset="0"/>
              <a:buChar char="•"/>
            </a:pPr>
            <a:r>
              <a:rPr lang="en-US" dirty="0" smtClean="0">
                <a:latin typeface="Georgia" charset="0"/>
                <a:ea typeface="MS PGothic" charset="0"/>
              </a:rPr>
              <a:t>1,577 U.S. schools offer CS degrees</a:t>
            </a:r>
          </a:p>
          <a:p>
            <a:pPr marL="800100" lvl="1">
              <a:spcBef>
                <a:spcPts val="1200"/>
              </a:spcBef>
              <a:buFont typeface="Arial" charset="0"/>
              <a:buChar char="•"/>
            </a:pPr>
            <a:r>
              <a:rPr lang="en-US" dirty="0" smtClean="0">
                <a:latin typeface="Georgia" charset="0"/>
                <a:ea typeface="MS PGothic" charset="0"/>
              </a:rPr>
              <a:t>Each school could hire one Ph.D. every 5 years</a:t>
            </a:r>
          </a:p>
          <a:p>
            <a:pPr marL="800100" lvl="1">
              <a:spcBef>
                <a:spcPts val="1200"/>
              </a:spcBef>
              <a:buFont typeface="Arial" charset="0"/>
              <a:buChar char="•"/>
            </a:pPr>
            <a:r>
              <a:rPr lang="en-US" dirty="0" smtClean="0">
                <a:solidFill>
                  <a:srgbClr val="FF0000"/>
                </a:solidFill>
                <a:latin typeface="Georgia" charset="0"/>
                <a:ea typeface="MS PGothic" charset="0"/>
              </a:rPr>
              <a:t>Solution: Leverage online courses</a:t>
            </a:r>
          </a:p>
          <a:p>
            <a:pPr marL="400050">
              <a:lnSpc>
                <a:spcPct val="80000"/>
              </a:lnSpc>
              <a:spcBef>
                <a:spcPts val="1800"/>
              </a:spcBef>
              <a:buFont typeface="Arial" charset="0"/>
              <a:buChar char="•"/>
            </a:pPr>
            <a:endParaRPr lang="en-US" b="0" dirty="0" smtClean="0">
              <a:latin typeface="Georgia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53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>
          <a:xfrm>
            <a:off x="440812" y="690791"/>
            <a:ext cx="7716838" cy="428625"/>
          </a:xfrm>
        </p:spPr>
        <p:txBody>
          <a:bodyPr/>
          <a:lstStyle/>
          <a:p>
            <a:pPr eaLnBrk="1" hangingPunct="1"/>
            <a:r>
              <a:rPr lang="en-US" sz="3200" dirty="0">
                <a:latin typeface="Arial Narrow Bold" charset="0"/>
                <a:ea typeface="MS PGothic" charset="0"/>
              </a:rPr>
              <a:t>Rationale – Part 1</a:t>
            </a:r>
          </a:p>
        </p:txBody>
      </p:sp>
      <p:sp>
        <p:nvSpPr>
          <p:cNvPr id="46082" name="Content Placeholder 4"/>
          <p:cNvSpPr>
            <a:spLocks noGrp="1"/>
          </p:cNvSpPr>
          <p:nvPr>
            <p:ph idx="1"/>
          </p:nvPr>
        </p:nvSpPr>
        <p:spPr>
          <a:xfrm>
            <a:off x="457200" y="1370372"/>
            <a:ext cx="8229600" cy="3373079"/>
          </a:xfrm>
        </p:spPr>
        <p:txBody>
          <a:bodyPr>
            <a:normAutofit/>
          </a:bodyPr>
          <a:lstStyle/>
          <a:p>
            <a:pPr marL="400050">
              <a:lnSpc>
                <a:spcPct val="90000"/>
              </a:lnSpc>
              <a:buFont typeface="Arial" charset="0"/>
              <a:buChar char="•"/>
            </a:pPr>
            <a:r>
              <a:rPr lang="en-US" b="0" dirty="0" smtClean="0">
                <a:latin typeface="Georgia" charset="0"/>
                <a:ea typeface="MS PGothic" charset="0"/>
              </a:rPr>
              <a:t>Georgia Tech motto: “Progress &amp; Service”</a:t>
            </a:r>
            <a:endParaRPr lang="en-US" b="0" dirty="0">
              <a:latin typeface="Georgia" charset="0"/>
              <a:ea typeface="MS PGothic" charset="0"/>
            </a:endParaRPr>
          </a:p>
          <a:p>
            <a:pPr marL="400050">
              <a:lnSpc>
                <a:spcPct val="90000"/>
              </a:lnSpc>
              <a:buFont typeface="Arial" charset="0"/>
              <a:buChar char="•"/>
            </a:pPr>
            <a:r>
              <a:rPr lang="en-US" b="0" dirty="0" smtClean="0">
                <a:latin typeface="Georgia" charset="0"/>
                <a:ea typeface="MS PGothic" charset="0"/>
              </a:rPr>
              <a:t>College of Computing (</a:t>
            </a:r>
            <a:r>
              <a:rPr lang="en-US" b="0" dirty="0" err="1" smtClean="0">
                <a:latin typeface="Georgia" charset="0"/>
                <a:ea typeface="MS PGothic" charset="0"/>
              </a:rPr>
              <a:t>CoC</a:t>
            </a:r>
            <a:r>
              <a:rPr lang="en-US" b="0" dirty="0" smtClean="0">
                <a:latin typeface="Georgia" charset="0"/>
                <a:ea typeface="MS PGothic" charset="0"/>
              </a:rPr>
              <a:t>) history </a:t>
            </a:r>
            <a:br>
              <a:rPr lang="en-US" b="0" dirty="0" smtClean="0">
                <a:latin typeface="Georgia" charset="0"/>
                <a:ea typeface="MS PGothic" charset="0"/>
              </a:rPr>
            </a:br>
            <a:r>
              <a:rPr lang="en-US" b="0" dirty="0" smtClean="0">
                <a:latin typeface="Georgia" charset="0"/>
                <a:ea typeface="MS PGothic" charset="0"/>
              </a:rPr>
              <a:t>of educational innovation</a:t>
            </a:r>
          </a:p>
          <a:p>
            <a:pPr marL="400050">
              <a:lnSpc>
                <a:spcPct val="90000"/>
              </a:lnSpc>
              <a:buFont typeface="Arial" charset="0"/>
              <a:buChar char="•"/>
            </a:pPr>
            <a:r>
              <a:rPr lang="en-US" b="0" dirty="0" smtClean="0">
                <a:latin typeface="Georgia" charset="0"/>
                <a:ea typeface="MS PGothic" charset="0"/>
              </a:rPr>
              <a:t>M.S. &amp; CS are best places to start</a:t>
            </a:r>
          </a:p>
          <a:p>
            <a:pPr marL="400050">
              <a:lnSpc>
                <a:spcPct val="90000"/>
              </a:lnSpc>
              <a:buFont typeface="Arial" charset="0"/>
              <a:buChar char="•"/>
            </a:pPr>
            <a:r>
              <a:rPr lang="en-US" b="0" dirty="0" smtClean="0">
                <a:latin typeface="Georgia" charset="0"/>
                <a:ea typeface="MS PGothic" charset="0"/>
              </a:rPr>
              <a:t>Now is the right time for this experiment</a:t>
            </a:r>
            <a:endParaRPr lang="en-US" sz="1600" dirty="0" smtClean="0">
              <a:latin typeface="Georgia" charset="0"/>
              <a:ea typeface="MS PGothic" charset="0"/>
            </a:endParaRPr>
          </a:p>
          <a:p>
            <a:pPr marL="800100" lvl="1">
              <a:lnSpc>
                <a:spcPct val="90000"/>
              </a:lnSpc>
              <a:buFont typeface="Arial" charset="0"/>
              <a:buChar char="•"/>
            </a:pPr>
            <a:r>
              <a:rPr lang="en-US" sz="1600" dirty="0" smtClean="0">
                <a:latin typeface="Georgia" charset="0"/>
                <a:ea typeface="MS PGothic" charset="0"/>
              </a:rPr>
              <a:t>Rapidly maturing technology</a:t>
            </a:r>
            <a:endParaRPr lang="en-US" sz="1600" dirty="0">
              <a:latin typeface="Georgia" charset="0"/>
              <a:ea typeface="MS PGothic" charset="0"/>
            </a:endParaRPr>
          </a:p>
          <a:p>
            <a:pPr marL="800100" lvl="1">
              <a:lnSpc>
                <a:spcPct val="90000"/>
              </a:lnSpc>
              <a:buFont typeface="Arial" charset="0"/>
              <a:buChar char="•"/>
            </a:pPr>
            <a:r>
              <a:rPr lang="en-US" sz="1600" dirty="0" smtClean="0">
                <a:latin typeface="Georgia" charset="0"/>
                <a:ea typeface="MS PGothic" charset="0"/>
              </a:rPr>
              <a:t>46 courses with </a:t>
            </a:r>
            <a:r>
              <a:rPr lang="en-US" sz="1600" dirty="0" err="1" smtClean="0">
                <a:latin typeface="Georgia" charset="0"/>
                <a:ea typeface="MS PGothic" charset="0"/>
              </a:rPr>
              <a:t>Coursera</a:t>
            </a:r>
            <a:r>
              <a:rPr lang="en-US" sz="1600" dirty="0" smtClean="0">
                <a:latin typeface="Georgia" charset="0"/>
                <a:ea typeface="MS PGothic" charset="0"/>
              </a:rPr>
              <a:t> &amp; </a:t>
            </a:r>
            <a:r>
              <a:rPr lang="en-US" sz="1600" dirty="0" err="1" smtClean="0">
                <a:latin typeface="Georgia" charset="0"/>
                <a:ea typeface="MS PGothic" charset="0"/>
              </a:rPr>
              <a:t>edX</a:t>
            </a:r>
            <a:endParaRPr lang="en-US" sz="1600" dirty="0" smtClean="0">
              <a:latin typeface="Georgia" charset="0"/>
              <a:ea typeface="MS PGothic" charset="0"/>
            </a:endParaRPr>
          </a:p>
          <a:p>
            <a:pPr marL="800100" lvl="1">
              <a:lnSpc>
                <a:spcPct val="90000"/>
              </a:lnSpc>
              <a:buFont typeface="Arial" charset="0"/>
              <a:buChar char="•"/>
            </a:pPr>
            <a:r>
              <a:rPr lang="en-US" sz="1600" dirty="0" smtClean="0">
                <a:latin typeface="Georgia" charset="0"/>
                <a:ea typeface="MS PGothic" charset="0"/>
              </a:rPr>
              <a:t>Served ~2.6M total learners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Improving Education through Accessibility and Affordability</a:t>
            </a:r>
            <a:endParaRPr lang="en-US"/>
          </a:p>
        </p:txBody>
      </p:sp>
      <p:pic>
        <p:nvPicPr>
          <p:cNvPr id="2" name="Picture 1" descr="GeorgiaTechSeal.svg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4634" y="1146152"/>
            <a:ext cx="2039112" cy="203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8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0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0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>
          <a:xfrm>
            <a:off x="440812" y="723671"/>
            <a:ext cx="7716838" cy="428625"/>
          </a:xfrm>
        </p:spPr>
        <p:txBody>
          <a:bodyPr/>
          <a:lstStyle/>
          <a:p>
            <a:pPr eaLnBrk="1" hangingPunct="1"/>
            <a:r>
              <a:rPr lang="en-US" sz="3200" dirty="0">
                <a:latin typeface="Arial Narrow Bold" charset="0"/>
                <a:ea typeface="MS PGothic" charset="0"/>
              </a:rPr>
              <a:t>Rationale – Part 2</a:t>
            </a:r>
          </a:p>
        </p:txBody>
      </p:sp>
      <p:sp>
        <p:nvSpPr>
          <p:cNvPr id="12290" name="Content Placeholder 4"/>
          <p:cNvSpPr>
            <a:spLocks noGrp="1"/>
          </p:cNvSpPr>
          <p:nvPr>
            <p:ph idx="1"/>
          </p:nvPr>
        </p:nvSpPr>
        <p:spPr>
          <a:xfrm>
            <a:off x="457200" y="1370372"/>
            <a:ext cx="8229600" cy="3373079"/>
          </a:xfrm>
        </p:spPr>
        <p:txBody>
          <a:bodyPr>
            <a:normAutofit/>
          </a:bodyPr>
          <a:lstStyle/>
          <a:p>
            <a:pPr marL="400050">
              <a:lnSpc>
                <a:spcPct val="100000"/>
              </a:lnSpc>
              <a:buFont typeface="Arial" charset="0"/>
              <a:buChar char="•"/>
            </a:pPr>
            <a:r>
              <a:rPr lang="en-US" sz="2200" b="0" dirty="0" smtClean="0">
                <a:latin typeface="Georgia" charset="0"/>
                <a:ea typeface="MS PGothic" charset="0"/>
              </a:rPr>
              <a:t>Many students </a:t>
            </a:r>
            <a:r>
              <a:rPr lang="en-US" sz="2200" b="0" dirty="0">
                <a:latin typeface="Georgia" charset="0"/>
                <a:ea typeface="MS PGothic" charset="0"/>
              </a:rPr>
              <a:t>want </a:t>
            </a:r>
            <a:r>
              <a:rPr lang="en-US" sz="2200" b="0" dirty="0" smtClean="0">
                <a:latin typeface="Georgia" charset="0"/>
                <a:ea typeface="MS PGothic" charset="0"/>
              </a:rPr>
              <a:t>to go beyond learning—they want  degrees/credentials</a:t>
            </a:r>
          </a:p>
          <a:p>
            <a:pPr marL="400050">
              <a:lnSpc>
                <a:spcPct val="100000"/>
              </a:lnSpc>
              <a:buFont typeface="Arial" charset="0"/>
              <a:buChar char="•"/>
            </a:pPr>
            <a:r>
              <a:rPr lang="en-US" sz="2200" b="0" dirty="0" smtClean="0">
                <a:latin typeface="Georgia" charset="0"/>
                <a:ea typeface="MS PGothic" charset="0"/>
              </a:rPr>
              <a:t>Larger pool of prospective students (incl. nontraditional)</a:t>
            </a:r>
            <a:endParaRPr lang="en-US" sz="2200" b="0" dirty="0">
              <a:latin typeface="Georgia" charset="0"/>
              <a:ea typeface="MS PGothic" charset="0"/>
            </a:endParaRPr>
          </a:p>
          <a:p>
            <a:pPr marL="400050">
              <a:lnSpc>
                <a:spcPct val="100000"/>
              </a:lnSpc>
              <a:buFont typeface="Arial" charset="0"/>
              <a:buChar char="•"/>
            </a:pPr>
            <a:r>
              <a:rPr lang="en-US" sz="2200" b="0" dirty="0" smtClean="0">
                <a:latin typeface="Georgia" charset="0"/>
                <a:ea typeface="MS PGothic" charset="0"/>
              </a:rPr>
              <a:t>Redefine learning </a:t>
            </a:r>
            <a:r>
              <a:rPr lang="en-US" sz="2200" b="0" dirty="0">
                <a:latin typeface="Georgia" charset="0"/>
                <a:ea typeface="MS PGothic" charset="0"/>
              </a:rPr>
              <a:t>experience to be more student-focused</a:t>
            </a:r>
          </a:p>
          <a:p>
            <a:pPr marL="400050">
              <a:lnSpc>
                <a:spcPct val="100000"/>
              </a:lnSpc>
              <a:buFont typeface="Arial" charset="0"/>
              <a:buChar char="•"/>
            </a:pPr>
            <a:r>
              <a:rPr lang="en-US" sz="2200" b="0" dirty="0">
                <a:latin typeface="Georgia" charset="0"/>
                <a:ea typeface="MS PGothic" charset="0"/>
              </a:rPr>
              <a:t>Address </a:t>
            </a:r>
            <a:r>
              <a:rPr lang="en-US" sz="2200" b="0" dirty="0" smtClean="0">
                <a:latin typeface="Georgia" charset="0"/>
                <a:ea typeface="MS PGothic" charset="0"/>
              </a:rPr>
              <a:t>shortage </a:t>
            </a:r>
            <a:r>
              <a:rPr lang="en-US" sz="2200" b="0" dirty="0">
                <a:latin typeface="Georgia" charset="0"/>
                <a:ea typeface="MS PGothic" charset="0"/>
              </a:rPr>
              <a:t>of trained computing </a:t>
            </a:r>
            <a:r>
              <a:rPr lang="en-US" sz="2200" b="0" dirty="0" smtClean="0">
                <a:latin typeface="Georgia" charset="0"/>
                <a:ea typeface="MS PGothic" charset="0"/>
              </a:rPr>
              <a:t>professionals</a:t>
            </a:r>
          </a:p>
          <a:p>
            <a:pPr marL="400050">
              <a:lnSpc>
                <a:spcPct val="100000"/>
              </a:lnSpc>
              <a:buFont typeface="Arial" charset="0"/>
              <a:buChar char="•"/>
            </a:pPr>
            <a:r>
              <a:rPr lang="en-US" sz="2200" b="0" dirty="0">
                <a:latin typeface="Georgia" charset="0"/>
                <a:ea typeface="MS PGothic" charset="0"/>
              </a:rPr>
              <a:t>New pipeline for Ph.D. students</a:t>
            </a:r>
          </a:p>
          <a:p>
            <a:pPr marL="400050">
              <a:lnSpc>
                <a:spcPct val="150000"/>
              </a:lnSpc>
              <a:buFont typeface="Arial" charset="0"/>
              <a:buChar char="•"/>
            </a:pPr>
            <a:endParaRPr lang="en-US" sz="2200" b="0" dirty="0">
              <a:latin typeface="Georgia" charset="0"/>
              <a:ea typeface="MS PGothic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Improving Education through Accessibility and Affordability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11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146322" y="1006346"/>
            <a:ext cx="5396424" cy="42862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rgbClr val="112552"/>
                </a:solidFill>
                <a:latin typeface="Arial Narrow"/>
                <a:ea typeface="MS PGothic" charset="0"/>
                <a:cs typeface="Arial Narrow"/>
              </a:rPr>
              <a:t>Rationale – Summary</a:t>
            </a:r>
            <a:endParaRPr lang="en-US" sz="3200" b="1" dirty="0">
              <a:solidFill>
                <a:srgbClr val="112552"/>
              </a:solidFill>
              <a:latin typeface="Arial Narrow"/>
              <a:ea typeface="MS PGothic" charset="0"/>
              <a:cs typeface="Arial Narrow"/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3583292" y="1723444"/>
            <a:ext cx="8229600" cy="3222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algn="l"/>
            <a:r>
              <a:rPr lang="en-US" sz="2800" dirty="0">
                <a:latin typeface="Georgia" charset="0"/>
                <a:ea typeface="MS PGothic" charset="0"/>
              </a:rPr>
              <a:t> </a:t>
            </a:r>
            <a:r>
              <a:rPr lang="en-US" sz="2800" dirty="0" smtClean="0">
                <a:latin typeface="Georgia" charset="0"/>
                <a:ea typeface="MS PGothic" charset="0"/>
              </a:rPr>
              <a:t> So … why are we doing this?</a:t>
            </a:r>
          </a:p>
          <a:p>
            <a:pPr marL="57150" algn="l"/>
            <a:r>
              <a:rPr lang="en-US" sz="1200" dirty="0">
                <a:latin typeface="Georgia" charset="0"/>
                <a:ea typeface="MS PGothic" charset="0"/>
              </a:rPr>
              <a:t> </a:t>
            </a:r>
            <a:r>
              <a:rPr lang="en-US" sz="1200" dirty="0" smtClean="0">
                <a:latin typeface="Georgia" charset="0"/>
                <a:ea typeface="MS PGothic" charset="0"/>
              </a:rPr>
              <a:t>                         </a:t>
            </a:r>
            <a:r>
              <a:rPr lang="en-US" sz="3600" dirty="0" smtClean="0">
                <a:solidFill>
                  <a:srgbClr val="EA9C10"/>
                </a:solidFill>
                <a:latin typeface="Georgia" charset="0"/>
                <a:ea typeface="MS PGothic" charset="0"/>
              </a:rPr>
              <a:t>Because we </a:t>
            </a:r>
            <a:r>
              <a:rPr lang="en-US" sz="3600" i="1" dirty="0" smtClean="0">
                <a:solidFill>
                  <a:srgbClr val="EA9C10"/>
                </a:solidFill>
                <a:latin typeface="Georgia" charset="0"/>
                <a:ea typeface="MS PGothic" charset="0"/>
              </a:rPr>
              <a:t>can</a:t>
            </a:r>
            <a:r>
              <a:rPr lang="en-US" sz="3600" dirty="0" smtClean="0">
                <a:solidFill>
                  <a:srgbClr val="EA9C10"/>
                </a:solidFill>
                <a:latin typeface="Georgia" charset="0"/>
                <a:ea typeface="MS PGothic" charset="0"/>
              </a:rPr>
              <a:t>,</a:t>
            </a:r>
          </a:p>
          <a:p>
            <a:pPr marL="57150" algn="l">
              <a:lnSpc>
                <a:spcPct val="140000"/>
              </a:lnSpc>
            </a:pPr>
            <a:r>
              <a:rPr lang="en-US" sz="3600" dirty="0">
                <a:solidFill>
                  <a:srgbClr val="FF0000"/>
                </a:solidFill>
                <a:latin typeface="Georgia" charset="0"/>
                <a:ea typeface="MS PGothic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Georgia" charset="0"/>
                <a:ea typeface="MS PGothic" charset="0"/>
              </a:rPr>
              <a:t>    </a:t>
            </a:r>
            <a:r>
              <a:rPr lang="en-US" sz="3600" dirty="0" smtClean="0">
                <a:solidFill>
                  <a:srgbClr val="EA9C10"/>
                </a:solidFill>
                <a:latin typeface="Georgia" charset="0"/>
                <a:ea typeface="MS PGothic" charset="0"/>
              </a:rPr>
              <a:t>and we </a:t>
            </a:r>
            <a:r>
              <a:rPr lang="en-US" sz="3600" i="1" dirty="0" smtClean="0">
                <a:solidFill>
                  <a:srgbClr val="EA9C10"/>
                </a:solidFill>
                <a:latin typeface="Georgia" charset="0"/>
                <a:ea typeface="MS PGothic" charset="0"/>
              </a:rPr>
              <a:t>should</a:t>
            </a:r>
          </a:p>
          <a:p>
            <a:pPr marL="400050">
              <a:lnSpc>
                <a:spcPct val="150000"/>
              </a:lnSpc>
              <a:buFont typeface="Arial" charset="0"/>
              <a:buChar char="•"/>
            </a:pPr>
            <a:endParaRPr lang="en-US" sz="2200" dirty="0">
              <a:solidFill>
                <a:srgbClr val="FF0000"/>
              </a:solidFill>
              <a:latin typeface="Georgia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02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>
          <a:xfrm>
            <a:off x="457205" y="983810"/>
            <a:ext cx="8088313" cy="428625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 Narrow Bold" charset="0"/>
                <a:ea typeface="MS PGothic" charset="0"/>
              </a:rPr>
              <a:t>$6,600 Degree – How We Got There</a:t>
            </a:r>
            <a:endParaRPr lang="en-US" sz="3200" dirty="0">
              <a:latin typeface="Arial Narrow Bold" charset="0"/>
              <a:ea typeface="MS PGothic" charset="0"/>
            </a:endParaRPr>
          </a:p>
        </p:txBody>
      </p:sp>
      <p:sp>
        <p:nvSpPr>
          <p:cNvPr id="13314" name="Content Placeholder 4"/>
          <p:cNvSpPr>
            <a:spLocks noGrp="1"/>
          </p:cNvSpPr>
          <p:nvPr>
            <p:ph idx="1"/>
          </p:nvPr>
        </p:nvSpPr>
        <p:spPr>
          <a:xfrm>
            <a:off x="457200" y="1714500"/>
            <a:ext cx="8229600" cy="3028950"/>
          </a:xfrm>
        </p:spPr>
        <p:txBody>
          <a:bodyPr/>
          <a:lstStyle/>
          <a:p>
            <a:pPr marL="400050">
              <a:lnSpc>
                <a:spcPct val="120000"/>
              </a:lnSpc>
              <a:buFont typeface="Arial" charset="0"/>
              <a:buChar char="•"/>
            </a:pPr>
            <a:r>
              <a:rPr lang="en-US" sz="2200" b="0" dirty="0" smtClean="0">
                <a:latin typeface="Georgia" charset="0"/>
                <a:ea typeface="MS PGothic" charset="0"/>
              </a:rPr>
              <a:t>Price must match cost to achieve scale</a:t>
            </a:r>
            <a:endParaRPr lang="en-US" sz="2200" b="0" dirty="0">
              <a:latin typeface="Georgia" charset="0"/>
              <a:ea typeface="MS PGothic" charset="0"/>
            </a:endParaRPr>
          </a:p>
          <a:p>
            <a:pPr marL="400050">
              <a:lnSpc>
                <a:spcPct val="120000"/>
              </a:lnSpc>
              <a:buFont typeface="Arial" charset="0"/>
              <a:buChar char="•"/>
            </a:pPr>
            <a:r>
              <a:rPr lang="en-US" sz="2200" b="0" dirty="0" smtClean="0">
                <a:latin typeface="Georgia" charset="0"/>
                <a:ea typeface="MS PGothic" charset="0"/>
              </a:rPr>
              <a:t>Goal is to expand access through reduced cost</a:t>
            </a:r>
            <a:endParaRPr lang="en-US" sz="2200" b="0" dirty="0">
              <a:latin typeface="Georgia" charset="0"/>
              <a:ea typeface="MS PGothic" charset="0"/>
            </a:endParaRPr>
          </a:p>
          <a:p>
            <a:pPr marL="400050">
              <a:lnSpc>
                <a:spcPct val="120000"/>
              </a:lnSpc>
              <a:buFont typeface="Arial" charset="0"/>
              <a:buChar char="•"/>
            </a:pPr>
            <a:r>
              <a:rPr lang="en-US" sz="2200" b="0" dirty="0" smtClean="0">
                <a:latin typeface="Georgia" charset="0"/>
                <a:ea typeface="MS PGothic" charset="0"/>
              </a:rPr>
              <a:t>$2M from AT&amp;T critically important</a:t>
            </a:r>
            <a:endParaRPr lang="en-US" sz="2200" b="0" dirty="0">
              <a:latin typeface="Georgia" charset="0"/>
              <a:ea typeface="MS PGothic" charset="0"/>
            </a:endParaRPr>
          </a:p>
          <a:p>
            <a:pPr marL="400050">
              <a:lnSpc>
                <a:spcPct val="120000"/>
              </a:lnSpc>
              <a:buFont typeface="Arial" charset="0"/>
              <a:buChar char="•"/>
            </a:pPr>
            <a:r>
              <a:rPr lang="en-US" sz="2200" b="0" dirty="0" smtClean="0">
                <a:latin typeface="Georgia" charset="0"/>
                <a:ea typeface="MS PGothic" charset="0"/>
              </a:rPr>
              <a:t>Fixed costs do not scale </a:t>
            </a:r>
          </a:p>
          <a:p>
            <a:pPr marL="400050">
              <a:lnSpc>
                <a:spcPct val="120000"/>
              </a:lnSpc>
              <a:buFont typeface="Arial" charset="0"/>
              <a:buChar char="•"/>
            </a:pPr>
            <a:r>
              <a:rPr lang="en-US" sz="2200" b="0" dirty="0" smtClean="0">
                <a:latin typeface="Georgia" charset="0"/>
                <a:ea typeface="MS PGothic" charset="0"/>
              </a:rPr>
              <a:t>Efficiency </a:t>
            </a:r>
            <a:r>
              <a:rPr lang="en-US" sz="2200" b="0" dirty="0">
                <a:latin typeface="Georgia" charset="0"/>
                <a:ea typeface="MS PGothic" charset="0"/>
              </a:rPr>
              <a:t>of execution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Improving Education through Accessibility and Affordability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28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>
          <a:xfrm>
            <a:off x="457205" y="692945"/>
            <a:ext cx="8088313" cy="428625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 Narrow Bold" charset="0"/>
                <a:ea typeface="MS PGothic" charset="0"/>
              </a:rPr>
              <a:t>Building College Consensus</a:t>
            </a:r>
            <a:endParaRPr lang="en-US" sz="3200" dirty="0">
              <a:latin typeface="Arial Narrow Bold" charset="0"/>
              <a:ea typeface="MS PGothic" charset="0"/>
            </a:endParaRPr>
          </a:p>
        </p:txBody>
      </p:sp>
      <p:sp>
        <p:nvSpPr>
          <p:cNvPr id="13314" name="Content Placeholder 4"/>
          <p:cNvSpPr>
            <a:spLocks noGrp="1"/>
          </p:cNvSpPr>
          <p:nvPr>
            <p:ph idx="1"/>
          </p:nvPr>
        </p:nvSpPr>
        <p:spPr>
          <a:xfrm>
            <a:off x="457200" y="1462550"/>
            <a:ext cx="8229600" cy="3280901"/>
          </a:xfrm>
        </p:spPr>
        <p:txBody>
          <a:bodyPr>
            <a:normAutofit/>
          </a:bodyPr>
          <a:lstStyle/>
          <a:p>
            <a:pPr marL="400050">
              <a:lnSpc>
                <a:spcPct val="90000"/>
              </a:lnSpc>
              <a:buFont typeface="Arial" charset="0"/>
              <a:buChar char="•"/>
            </a:pPr>
            <a:r>
              <a:rPr lang="en-US" sz="2200" b="0" dirty="0" smtClean="0">
                <a:latin typeface="Georgia" charset="0"/>
                <a:ea typeface="MS PGothic" charset="0"/>
              </a:rPr>
              <a:t>Appointed faculty Working </a:t>
            </a:r>
            <a:r>
              <a:rPr lang="en-US" sz="2200" b="0" dirty="0">
                <a:latin typeface="Georgia" charset="0"/>
                <a:ea typeface="MS PGothic" charset="0"/>
              </a:rPr>
              <a:t>G</a:t>
            </a:r>
            <a:r>
              <a:rPr lang="en-US" sz="2200" b="0" dirty="0" smtClean="0">
                <a:latin typeface="Georgia" charset="0"/>
                <a:ea typeface="MS PGothic" charset="0"/>
              </a:rPr>
              <a:t>roup (no administrators)</a:t>
            </a:r>
            <a:endParaRPr lang="en-US" sz="2200" b="0" dirty="0">
              <a:latin typeface="Georgia" charset="0"/>
              <a:ea typeface="MS PGothic" charset="0"/>
            </a:endParaRPr>
          </a:p>
          <a:p>
            <a:pPr marL="400050">
              <a:lnSpc>
                <a:spcPct val="90000"/>
              </a:lnSpc>
              <a:buFont typeface="Arial" charset="0"/>
              <a:buChar char="•"/>
            </a:pPr>
            <a:r>
              <a:rPr lang="en-US" sz="2200" b="0" dirty="0" smtClean="0">
                <a:latin typeface="Georgia" charset="0"/>
                <a:ea typeface="MS PGothic" charset="0"/>
              </a:rPr>
              <a:t>College leadership minimized presence in deliberations</a:t>
            </a:r>
            <a:endParaRPr lang="en-US" sz="2200" b="0" dirty="0">
              <a:latin typeface="Georgia" charset="0"/>
              <a:ea typeface="MS PGothic" charset="0"/>
            </a:endParaRPr>
          </a:p>
          <a:p>
            <a:pPr marL="400050">
              <a:lnSpc>
                <a:spcPct val="90000"/>
              </a:lnSpc>
              <a:buFont typeface="Arial" charset="0"/>
              <a:buChar char="•"/>
            </a:pPr>
            <a:r>
              <a:rPr lang="en-US" sz="2200" b="0" dirty="0" smtClean="0">
                <a:latin typeface="Georgia" charset="0"/>
                <a:ea typeface="MS PGothic" charset="0"/>
              </a:rPr>
              <a:t>WG gave 6+ months to project</a:t>
            </a:r>
            <a:endParaRPr lang="en-US" sz="2200" b="0" dirty="0">
              <a:latin typeface="Georgia" charset="0"/>
              <a:ea typeface="MS PGothic" charset="0"/>
            </a:endParaRPr>
          </a:p>
          <a:p>
            <a:pPr marL="400050">
              <a:lnSpc>
                <a:spcPct val="90000"/>
              </a:lnSpc>
              <a:buFont typeface="Arial" charset="0"/>
              <a:buChar char="•"/>
            </a:pPr>
            <a:r>
              <a:rPr lang="en-US" sz="2200" b="0" dirty="0" smtClean="0">
                <a:latin typeface="Georgia" charset="0"/>
                <a:ea typeface="MS PGothic" charset="0"/>
              </a:rPr>
              <a:t>Final proposal affirmed by 75% of College faculty</a:t>
            </a:r>
          </a:p>
          <a:p>
            <a:pPr marL="400050">
              <a:lnSpc>
                <a:spcPct val="90000"/>
              </a:lnSpc>
              <a:buFont typeface="Arial" charset="0"/>
              <a:buChar char="•"/>
            </a:pPr>
            <a:r>
              <a:rPr lang="en-US" sz="2200" b="0" dirty="0" smtClean="0">
                <a:latin typeface="Georgia" charset="0"/>
                <a:ea typeface="MS PGothic" charset="0"/>
              </a:rPr>
              <a:t>Main concern: Quality, quality, quality</a:t>
            </a:r>
            <a:endParaRPr lang="en-US" sz="2200" b="0" dirty="0">
              <a:latin typeface="Georgia" charset="0"/>
              <a:ea typeface="MS PGothic" charset="0"/>
            </a:endParaRPr>
          </a:p>
          <a:p>
            <a:pPr marL="400050">
              <a:lnSpc>
                <a:spcPct val="90000"/>
              </a:lnSpc>
              <a:buFont typeface="Arial" charset="0"/>
              <a:buChar char="•"/>
            </a:pPr>
            <a:r>
              <a:rPr lang="en-US" sz="2200" b="0" dirty="0" smtClean="0">
                <a:latin typeface="Georgia" charset="0"/>
                <a:ea typeface="MS PGothic" charset="0"/>
              </a:rPr>
              <a:t>GT leadership support critical</a:t>
            </a:r>
          </a:p>
          <a:p>
            <a:pPr marL="400050">
              <a:lnSpc>
                <a:spcPct val="90000"/>
              </a:lnSpc>
              <a:buFont typeface="Arial" charset="0"/>
              <a:buChar char="•"/>
            </a:pPr>
            <a:r>
              <a:rPr lang="en-US" sz="2200" b="0" dirty="0" smtClean="0">
                <a:latin typeface="Georgia" charset="0"/>
                <a:ea typeface="MS PGothic" charset="0"/>
              </a:rPr>
              <a:t>President &amp; Provost socialized idea with key Regents &amp; USG officers prior to Board of Regents vote</a:t>
            </a:r>
            <a:endParaRPr lang="en-US" sz="2200" b="0" dirty="0">
              <a:latin typeface="Georgia" charset="0"/>
              <a:ea typeface="MS PGothic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Improving Education through Accessibility and Affordability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33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00254C"/>
      </a:dk1>
      <a:lt1>
        <a:sysClr val="window" lastClr="FFFFFF"/>
      </a:lt1>
      <a:dk2>
        <a:srgbClr val="00254C"/>
      </a:dk2>
      <a:lt2>
        <a:srgbClr val="EEECE1"/>
      </a:lt2>
      <a:accent1>
        <a:srgbClr val="C59352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15979</TotalTime>
  <Words>1984</Words>
  <Application>Microsoft Macintosh PowerPoint</Application>
  <PresentationFormat>On-screen Show (16:9)</PresentationFormat>
  <Paragraphs>339</Paragraphs>
  <Slides>40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Office Theme</vt:lpstr>
      <vt:lpstr>Custom Design</vt:lpstr>
      <vt:lpstr>PowerPoint Presentation</vt:lpstr>
      <vt:lpstr>OMSCS: What Are We Talking About?</vt:lpstr>
      <vt:lpstr>The OMSCS Motto</vt:lpstr>
      <vt:lpstr>Here’s Where We Are</vt:lpstr>
      <vt:lpstr>Rationale – Part 1</vt:lpstr>
      <vt:lpstr>Rationale – Part 2</vt:lpstr>
      <vt:lpstr>PowerPoint Presentation</vt:lpstr>
      <vt:lpstr>$6,600 Degree – How We Got There</vt:lpstr>
      <vt:lpstr>Building College Consensus</vt:lpstr>
      <vt:lpstr>Overall Applications</vt:lpstr>
      <vt:lpstr>Overall Enrollment (Spring 2018)</vt:lpstr>
      <vt:lpstr>International Enrollment</vt:lpstr>
      <vt:lpstr>Retention per Semester</vt:lpstr>
      <vt:lpstr>Retention per Year</vt:lpstr>
      <vt:lpstr>OMSCS – Enrollment Growth</vt:lpstr>
      <vt:lpstr>OMSCS – Enrollment Diversity</vt:lpstr>
      <vt:lpstr>OMSCS Curriculum (Spring 2018)</vt:lpstr>
      <vt:lpstr>OMSCS: Dozens  of Student Communities</vt:lpstr>
      <vt:lpstr>OMSCS @ Google+ (66 groups)</vt:lpstr>
      <vt:lpstr>Showing Their GT Computing Spirit</vt:lpstr>
      <vt:lpstr>Georgia Tech Survey of OMSCS students</vt:lpstr>
      <vt:lpstr>Lessons Learned</vt:lpstr>
      <vt:lpstr>More Lessons Learned</vt:lpstr>
      <vt:lpstr>Jill Watson: Our Newest TA</vt:lpstr>
      <vt:lpstr>Even More Lessons Learned</vt:lpstr>
      <vt:lpstr>Harvard Study @ OMSCS Shows:</vt:lpstr>
      <vt:lpstr>Jobs I</vt:lpstr>
      <vt:lpstr>Jobs II</vt:lpstr>
      <vt:lpstr>Jobs III</vt:lpstr>
      <vt:lpstr>Impact on Campus Enrollments</vt:lpstr>
      <vt:lpstr>Real Proof:  Here’s  What It  Looks  Like</vt:lpstr>
      <vt:lpstr>Friends in High Places</vt:lpstr>
      <vt:lpstr>Measuring Success</vt:lpstr>
      <vt:lpstr>Followers in Our Footsteps</vt:lpstr>
      <vt:lpstr>Concluding Thoughts</vt:lpstr>
      <vt:lpstr>Spring 2017: MOOCs go undergrad</vt:lpstr>
      <vt:lpstr>CS 1301: For-credit section</vt:lpstr>
      <vt:lpstr>CS 1301: MOOC section</vt:lpstr>
      <vt:lpstr>Vision, Dream, Hallucination?</vt:lpstr>
      <vt:lpstr>Another problem to solve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localadmin</dc:creator>
  <cp:lastModifiedBy>Albert Snedeker</cp:lastModifiedBy>
  <cp:revision>612</cp:revision>
  <cp:lastPrinted>2017-11-01T14:25:03Z</cp:lastPrinted>
  <dcterms:created xsi:type="dcterms:W3CDTF">2012-08-31T15:19:51Z</dcterms:created>
  <dcterms:modified xsi:type="dcterms:W3CDTF">2018-06-26T15:44:44Z</dcterms:modified>
</cp:coreProperties>
</file>