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8"/>
  </p:notesMasterIdLst>
  <p:sldIdLst>
    <p:sldId id="256" r:id="rId2"/>
    <p:sldId id="262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904" autoAdjust="0"/>
  </p:normalViewPr>
  <p:slideViewPr>
    <p:cSldViewPr snapToGrid="0" snapToObjects="1">
      <p:cViewPr>
        <p:scale>
          <a:sx n="81" d="100"/>
          <a:sy n="81" d="100"/>
        </p:scale>
        <p:origin x="-2184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C67ED-4F72-0A4F-9BEF-7892610C92B1}" type="datetimeFigureOut">
              <a:rPr lang="en-US" smtClean="0"/>
              <a:t>6/15/16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D6971-6288-134F-BF67-A582B9E96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623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Open </a:t>
            </a:r>
            <a:r>
              <a:rPr lang="en-US" dirty="0" err="1"/>
              <a:t>edX</a:t>
            </a:r>
            <a:r>
              <a:rPr lang="en-US" dirty="0"/>
              <a:t> allow hint generation.</a:t>
            </a:r>
          </a:p>
          <a:p>
            <a:r>
              <a:rPr lang="en-US" dirty="0"/>
              <a:t>How </a:t>
            </a:r>
            <a:r>
              <a:rPr lang="en-US" dirty="0" smtClean="0"/>
              <a:t>we </a:t>
            </a:r>
            <a:r>
              <a:rPr lang="en-US" dirty="0"/>
              <a:t>write </a:t>
            </a:r>
            <a:r>
              <a:rPr lang="en-US" dirty="0" smtClean="0"/>
              <a:t>hints, </a:t>
            </a:r>
            <a:r>
              <a:rPr lang="en-US" dirty="0"/>
              <a:t>what hint </a:t>
            </a:r>
            <a:r>
              <a:rPr lang="en-US" dirty="0" smtClean="0"/>
              <a:t>we think would </a:t>
            </a:r>
            <a:r>
              <a:rPr lang="en-US" dirty="0"/>
              <a:t>be helpful to students.</a:t>
            </a:r>
          </a:p>
          <a:p>
            <a:r>
              <a:rPr lang="en-US" dirty="0"/>
              <a:t>UCSD team lead of adaptive hints research group.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D6971-6288-134F-BF67-A582B9E964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81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</a:t>
            </a:r>
            <a:r>
              <a:rPr lang="en-US" baseline="0" dirty="0" smtClean="0"/>
              <a:t> students approach a problem differently.</a:t>
            </a:r>
          </a:p>
          <a:p>
            <a:r>
              <a:rPr lang="en-US" baseline="0" dirty="0" smtClean="0"/>
              <a:t>How we generate hints.</a:t>
            </a:r>
          </a:p>
          <a:p>
            <a:r>
              <a:rPr lang="en-US" baseline="0" dirty="0" smtClean="0"/>
              <a:t>What hints do we send. We call them 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D6971-6288-134F-BF67-A582B9E964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8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correct answer</a:t>
            </a:r>
          </a:p>
          <a:p>
            <a:r>
              <a:rPr lang="en-US" dirty="0" smtClean="0"/>
              <a:t>More</a:t>
            </a:r>
            <a:r>
              <a:rPr lang="en-US" baseline="0" dirty="0" smtClean="0"/>
              <a:t> than one almost correct answers</a:t>
            </a:r>
          </a:p>
          <a:p>
            <a:r>
              <a:rPr lang="en-US" baseline="0" dirty="0" smtClean="0"/>
              <a:t>We studied three types of students.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D6971-6288-134F-BF67-A582B9E964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69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Some hints when</a:t>
            </a:r>
            <a:r>
              <a:rPr lang="en-US" baseline="0" dirty="0" smtClean="0"/>
              <a:t> students start attempting the problem.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Less than 3 minutes -&gt; students don’t need help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Some mistakes that was never captured by TAs and Tutors. Similar mistakes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D6971-6288-134F-BF67-A582B9E964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27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D6971-6288-134F-BF67-A582B9E964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17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June 15,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June 15,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June 15,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June 15,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June 15,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June 15, 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June 15, 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June 15, 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June 15, 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June 15, 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June 15, 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June 15, 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4.e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Adaptive hints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516" y="3528057"/>
            <a:ext cx="3527884" cy="955043"/>
          </a:xfrm>
        </p:spPr>
        <p:txBody>
          <a:bodyPr>
            <a:normAutofit/>
          </a:bodyPr>
          <a:lstStyle/>
          <a:p>
            <a:r>
              <a:rPr lang="en-US" dirty="0" smtClean="0"/>
              <a:t>Zhen Zhai</a:t>
            </a:r>
          </a:p>
          <a:p>
            <a:r>
              <a:rPr lang="en-US" dirty="0" smtClean="0"/>
              <a:t>Professor Yoav </a:t>
            </a:r>
            <a:r>
              <a:rPr lang="en-US" dirty="0" smtClean="0"/>
              <a:t>Freund</a:t>
            </a:r>
            <a:endParaRPr lang="en-US" dirty="0" smtClean="0"/>
          </a:p>
        </p:txBody>
      </p:sp>
      <p:pic>
        <p:nvPicPr>
          <p:cNvPr id="4" name="Picture 3" descr="UCSanDiego-CSE-Blue_Gol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58" y="5846535"/>
            <a:ext cx="2946242" cy="666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613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1898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Student Behavior Analysis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693812"/>
            <a:ext cx="8229600" cy="22961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Capturing and Amortizing Hint </a:t>
            </a:r>
            <a:r>
              <a:rPr lang="en-US" sz="3200" dirty="0" smtClean="0"/>
              <a:t>Generation</a:t>
            </a:r>
          </a:p>
          <a:p>
            <a:endParaRPr lang="en-US" sz="3200" dirty="0" smtClean="0"/>
          </a:p>
          <a:p>
            <a:r>
              <a:rPr lang="en-US" sz="3200" dirty="0" smtClean="0"/>
              <a:t>Pattern </a:t>
            </a:r>
            <a:r>
              <a:rPr lang="en-US" sz="3200" dirty="0"/>
              <a:t>B</a:t>
            </a:r>
            <a:r>
              <a:rPr lang="en-US" sz="3200" dirty="0" smtClean="0"/>
              <a:t>ased </a:t>
            </a:r>
            <a:r>
              <a:rPr lang="en-US" sz="3200" dirty="0"/>
              <a:t>A</a:t>
            </a:r>
            <a:r>
              <a:rPr lang="en-US" sz="3200" dirty="0" smtClean="0"/>
              <a:t>daptive </a:t>
            </a:r>
            <a:r>
              <a:rPr lang="en-US" sz="3200" dirty="0"/>
              <a:t>H</a:t>
            </a:r>
            <a:r>
              <a:rPr lang="en-US" sz="3200" dirty="0" smtClean="0"/>
              <a:t>ints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51726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1820512" y="1986330"/>
            <a:ext cx="3419541" cy="647018"/>
          </a:xfrm>
          <a:prstGeom prst="cloud">
            <a:avLst/>
          </a:prstGeom>
          <a:ln w="28575" cmpd="sng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dirty="0" smtClean="0"/>
              <a:t>Almost correct answer 1</a:t>
            </a:r>
            <a:endParaRPr lang="en-US" sz="16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75352" y="4137043"/>
            <a:ext cx="3419541" cy="647018"/>
          </a:xfrm>
          <a:prstGeom prst="cloud">
            <a:avLst/>
          </a:prstGeom>
          <a:ln w="28575" cmpd="sng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dirty="0" smtClean="0"/>
              <a:t>Almost correct answer 3</a:t>
            </a:r>
            <a:endParaRPr lang="en-US" sz="16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316092" y="2952203"/>
            <a:ext cx="2499257" cy="692567"/>
          </a:xfrm>
          <a:prstGeom prst="cloud">
            <a:avLst/>
          </a:prstGeom>
          <a:ln w="57150" cmpd="sng"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500" b="1" dirty="0" smtClean="0"/>
              <a:t>Correct answer</a:t>
            </a:r>
            <a:endParaRPr lang="en-US" sz="15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870869" y="1178212"/>
            <a:ext cx="2527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 needs no help</a:t>
            </a:r>
          </a:p>
        </p:txBody>
      </p:sp>
      <p:cxnSp>
        <p:nvCxnSpPr>
          <p:cNvPr id="14" name="Curved Connector 13"/>
          <p:cNvCxnSpPr>
            <a:stCxn id="22" idx="4"/>
          </p:cNvCxnSpPr>
          <p:nvPr/>
        </p:nvCxnSpPr>
        <p:spPr>
          <a:xfrm rot="5400000">
            <a:off x="5791050" y="1761221"/>
            <a:ext cx="1270803" cy="1111164"/>
          </a:xfrm>
          <a:prstGeom prst="curvedConnector3">
            <a:avLst>
              <a:gd name="adj1" fmla="val 50000"/>
            </a:avLst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>
          <a:xfrm>
            <a:off x="1820512" y="4525543"/>
            <a:ext cx="6713962" cy="1625715"/>
          </a:xfrm>
          <a:custGeom>
            <a:avLst/>
            <a:gdLst>
              <a:gd name="connsiteX0" fmla="*/ 0 w 7459959"/>
              <a:gd name="connsiteY0" fmla="*/ 1611728 h 1722819"/>
              <a:gd name="connsiteX1" fmla="*/ 737115 w 7459959"/>
              <a:gd name="connsiteY1" fmla="*/ 1371954 h 1722819"/>
              <a:gd name="connsiteX2" fmla="*/ 1216684 w 7459959"/>
              <a:gd name="connsiteY2" fmla="*/ 1718295 h 1722819"/>
              <a:gd name="connsiteX3" fmla="*/ 1714015 w 7459959"/>
              <a:gd name="connsiteY3" fmla="*/ 1531803 h 1722819"/>
              <a:gd name="connsiteX4" fmla="*/ 1554158 w 7459959"/>
              <a:gd name="connsiteY4" fmla="*/ 1007851 h 1722819"/>
              <a:gd name="connsiteX5" fmla="*/ 1705134 w 7459959"/>
              <a:gd name="connsiteY5" fmla="*/ 759196 h 1722819"/>
              <a:gd name="connsiteX6" fmla="*/ 2149179 w 7459959"/>
              <a:gd name="connsiteY6" fmla="*/ 617107 h 1722819"/>
              <a:gd name="connsiteX7" fmla="*/ 2584343 w 7459959"/>
              <a:gd name="connsiteY7" fmla="*/ 874643 h 1722819"/>
              <a:gd name="connsiteX8" fmla="*/ 2815247 w 7459959"/>
              <a:gd name="connsiteY8" fmla="*/ 1389715 h 1722819"/>
              <a:gd name="connsiteX9" fmla="*/ 3312577 w 7459959"/>
              <a:gd name="connsiteY9" fmla="*/ 1620609 h 1722819"/>
              <a:gd name="connsiteX10" fmla="*/ 3729980 w 7459959"/>
              <a:gd name="connsiteY10" fmla="*/ 1363073 h 1722819"/>
              <a:gd name="connsiteX11" fmla="*/ 3756622 w 7459959"/>
              <a:gd name="connsiteY11" fmla="*/ 768077 h 1722819"/>
              <a:gd name="connsiteX12" fmla="*/ 4023049 w 7459959"/>
              <a:gd name="connsiteY12" fmla="*/ 492780 h 1722819"/>
              <a:gd name="connsiteX13" fmla="*/ 4422690 w 7459959"/>
              <a:gd name="connsiteY13" fmla="*/ 563824 h 1722819"/>
              <a:gd name="connsiteX14" fmla="*/ 4680236 w 7459959"/>
              <a:gd name="connsiteY14" fmla="*/ 1061135 h 1722819"/>
              <a:gd name="connsiteX15" fmla="*/ 4920021 w 7459959"/>
              <a:gd name="connsiteY15" fmla="*/ 1514042 h 1722819"/>
              <a:gd name="connsiteX16" fmla="*/ 5337423 w 7459959"/>
              <a:gd name="connsiteY16" fmla="*/ 1602848 h 1722819"/>
              <a:gd name="connsiteX17" fmla="*/ 5666017 w 7459959"/>
              <a:gd name="connsiteY17" fmla="*/ 1114418 h 1722819"/>
              <a:gd name="connsiteX18" fmla="*/ 5497279 w 7459959"/>
              <a:gd name="connsiteY18" fmla="*/ 599346 h 1722819"/>
              <a:gd name="connsiteX19" fmla="*/ 5577208 w 7459959"/>
              <a:gd name="connsiteY19" fmla="*/ 261886 h 1722819"/>
              <a:gd name="connsiteX20" fmla="*/ 5959086 w 7459959"/>
              <a:gd name="connsiteY20" fmla="*/ 84275 h 1722819"/>
              <a:gd name="connsiteX21" fmla="*/ 6367608 w 7459959"/>
              <a:gd name="connsiteY21" fmla="*/ 4350 h 1722819"/>
              <a:gd name="connsiteX22" fmla="*/ 6749487 w 7459959"/>
              <a:gd name="connsiteY22" fmla="*/ 208602 h 1722819"/>
              <a:gd name="connsiteX23" fmla="*/ 6785010 w 7459959"/>
              <a:gd name="connsiteY23" fmla="*/ 732554 h 1722819"/>
              <a:gd name="connsiteX24" fmla="*/ 6625154 w 7459959"/>
              <a:gd name="connsiteY24" fmla="*/ 1105537 h 1722819"/>
              <a:gd name="connsiteX25" fmla="*/ 6669559 w 7459959"/>
              <a:gd name="connsiteY25" fmla="*/ 1487401 h 1722819"/>
              <a:gd name="connsiteX26" fmla="*/ 7175770 w 7459959"/>
              <a:gd name="connsiteY26" fmla="*/ 1629489 h 1722819"/>
              <a:gd name="connsiteX27" fmla="*/ 7459959 w 7459959"/>
              <a:gd name="connsiteY27" fmla="*/ 1673892 h 1722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459959" h="1722819">
                <a:moveTo>
                  <a:pt x="0" y="1611728"/>
                </a:moveTo>
                <a:cubicBezTo>
                  <a:pt x="267167" y="1482960"/>
                  <a:pt x="534334" y="1354193"/>
                  <a:pt x="737115" y="1371954"/>
                </a:cubicBezTo>
                <a:cubicBezTo>
                  <a:pt x="939896" y="1389715"/>
                  <a:pt x="1053867" y="1691654"/>
                  <a:pt x="1216684" y="1718295"/>
                </a:cubicBezTo>
                <a:cubicBezTo>
                  <a:pt x="1379501" y="1744936"/>
                  <a:pt x="1657769" y="1650210"/>
                  <a:pt x="1714015" y="1531803"/>
                </a:cubicBezTo>
                <a:cubicBezTo>
                  <a:pt x="1770261" y="1413396"/>
                  <a:pt x="1555638" y="1136619"/>
                  <a:pt x="1554158" y="1007851"/>
                </a:cubicBezTo>
                <a:cubicBezTo>
                  <a:pt x="1552678" y="879083"/>
                  <a:pt x="1605964" y="824320"/>
                  <a:pt x="1705134" y="759196"/>
                </a:cubicBezTo>
                <a:cubicBezTo>
                  <a:pt x="1804304" y="694072"/>
                  <a:pt x="2002644" y="597866"/>
                  <a:pt x="2149179" y="617107"/>
                </a:cubicBezTo>
                <a:cubicBezTo>
                  <a:pt x="2295714" y="636348"/>
                  <a:pt x="2473332" y="745875"/>
                  <a:pt x="2584343" y="874643"/>
                </a:cubicBezTo>
                <a:cubicBezTo>
                  <a:pt x="2695354" y="1003411"/>
                  <a:pt x="2693875" y="1265387"/>
                  <a:pt x="2815247" y="1389715"/>
                </a:cubicBezTo>
                <a:cubicBezTo>
                  <a:pt x="2936619" y="1514043"/>
                  <a:pt x="3160122" y="1625049"/>
                  <a:pt x="3312577" y="1620609"/>
                </a:cubicBezTo>
                <a:cubicBezTo>
                  <a:pt x="3465032" y="1616169"/>
                  <a:pt x="3655973" y="1505162"/>
                  <a:pt x="3729980" y="1363073"/>
                </a:cubicBezTo>
                <a:cubicBezTo>
                  <a:pt x="3803987" y="1220984"/>
                  <a:pt x="3707777" y="913126"/>
                  <a:pt x="3756622" y="768077"/>
                </a:cubicBezTo>
                <a:cubicBezTo>
                  <a:pt x="3805467" y="623028"/>
                  <a:pt x="3912038" y="526822"/>
                  <a:pt x="4023049" y="492780"/>
                </a:cubicBezTo>
                <a:cubicBezTo>
                  <a:pt x="4134060" y="458738"/>
                  <a:pt x="4313159" y="469098"/>
                  <a:pt x="4422690" y="563824"/>
                </a:cubicBezTo>
                <a:cubicBezTo>
                  <a:pt x="4532221" y="658550"/>
                  <a:pt x="4597348" y="902765"/>
                  <a:pt x="4680236" y="1061135"/>
                </a:cubicBezTo>
                <a:cubicBezTo>
                  <a:pt x="4763124" y="1219505"/>
                  <a:pt x="4810490" y="1423757"/>
                  <a:pt x="4920021" y="1514042"/>
                </a:cubicBezTo>
                <a:cubicBezTo>
                  <a:pt x="5029552" y="1604327"/>
                  <a:pt x="5213090" y="1669452"/>
                  <a:pt x="5337423" y="1602848"/>
                </a:cubicBezTo>
                <a:cubicBezTo>
                  <a:pt x="5461756" y="1536244"/>
                  <a:pt x="5639374" y="1281668"/>
                  <a:pt x="5666017" y="1114418"/>
                </a:cubicBezTo>
                <a:cubicBezTo>
                  <a:pt x="5692660" y="947168"/>
                  <a:pt x="5512080" y="741435"/>
                  <a:pt x="5497279" y="599346"/>
                </a:cubicBezTo>
                <a:cubicBezTo>
                  <a:pt x="5482478" y="457257"/>
                  <a:pt x="5500240" y="347731"/>
                  <a:pt x="5577208" y="261886"/>
                </a:cubicBezTo>
                <a:cubicBezTo>
                  <a:pt x="5654176" y="176041"/>
                  <a:pt x="5827353" y="127198"/>
                  <a:pt x="5959086" y="84275"/>
                </a:cubicBezTo>
                <a:cubicBezTo>
                  <a:pt x="6090819" y="41352"/>
                  <a:pt x="6235875" y="-16371"/>
                  <a:pt x="6367608" y="4350"/>
                </a:cubicBezTo>
                <a:cubicBezTo>
                  <a:pt x="6499341" y="25071"/>
                  <a:pt x="6679920" y="87235"/>
                  <a:pt x="6749487" y="208602"/>
                </a:cubicBezTo>
                <a:cubicBezTo>
                  <a:pt x="6819054" y="329969"/>
                  <a:pt x="6805732" y="583065"/>
                  <a:pt x="6785010" y="732554"/>
                </a:cubicBezTo>
                <a:cubicBezTo>
                  <a:pt x="6764288" y="882043"/>
                  <a:pt x="6644396" y="979729"/>
                  <a:pt x="6625154" y="1105537"/>
                </a:cubicBezTo>
                <a:cubicBezTo>
                  <a:pt x="6605912" y="1231345"/>
                  <a:pt x="6577790" y="1400076"/>
                  <a:pt x="6669559" y="1487401"/>
                </a:cubicBezTo>
                <a:cubicBezTo>
                  <a:pt x="6761328" y="1574726"/>
                  <a:pt x="7044037" y="1598407"/>
                  <a:pt x="7175770" y="1629489"/>
                </a:cubicBezTo>
                <a:cubicBezTo>
                  <a:pt x="7307503" y="1660571"/>
                  <a:pt x="7409634" y="1694613"/>
                  <a:pt x="7459959" y="1673892"/>
                </a:cubicBezTo>
              </a:path>
            </a:pathLst>
          </a:cu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>
            <a:stCxn id="30" idx="26"/>
          </p:cNvCxnSpPr>
          <p:nvPr/>
        </p:nvCxnSpPr>
        <p:spPr>
          <a:xfrm>
            <a:off x="8278704" y="6063188"/>
            <a:ext cx="371222" cy="8807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75032" y="5422805"/>
            <a:ext cx="21649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 wondering and gives up</a:t>
            </a:r>
          </a:p>
        </p:txBody>
      </p:sp>
      <p:sp>
        <p:nvSpPr>
          <p:cNvPr id="34" name="Freeform 33"/>
          <p:cNvSpPr/>
          <p:nvPr/>
        </p:nvSpPr>
        <p:spPr>
          <a:xfrm>
            <a:off x="799281" y="1362878"/>
            <a:ext cx="2599283" cy="2871261"/>
          </a:xfrm>
          <a:custGeom>
            <a:avLst/>
            <a:gdLst>
              <a:gd name="connsiteX0" fmla="*/ 186403 w 2599283"/>
              <a:gd name="connsiteY0" fmla="*/ 190403 h 2871261"/>
              <a:gd name="connsiteX1" fmla="*/ 268637 w 2599283"/>
              <a:gd name="connsiteY1" fmla="*/ 190403 h 2871261"/>
              <a:gd name="connsiteX2" fmla="*/ 752906 w 2599283"/>
              <a:gd name="connsiteY2" fmla="*/ 126449 h 2871261"/>
              <a:gd name="connsiteX3" fmla="*/ 1255449 w 2599283"/>
              <a:gd name="connsiteY3" fmla="*/ 208676 h 2871261"/>
              <a:gd name="connsiteX4" fmla="*/ 1694032 w 2599283"/>
              <a:gd name="connsiteY4" fmla="*/ 35085 h 2871261"/>
              <a:gd name="connsiteX5" fmla="*/ 2187438 w 2599283"/>
              <a:gd name="connsiteY5" fmla="*/ 25948 h 2871261"/>
              <a:gd name="connsiteX6" fmla="*/ 2580335 w 2599283"/>
              <a:gd name="connsiteY6" fmla="*/ 318313 h 2871261"/>
              <a:gd name="connsiteX7" fmla="*/ 2470689 w 2599283"/>
              <a:gd name="connsiteY7" fmla="*/ 546722 h 2871261"/>
              <a:gd name="connsiteX8" fmla="*/ 1895049 w 2599283"/>
              <a:gd name="connsiteY8" fmla="*/ 327449 h 2871261"/>
              <a:gd name="connsiteX9" fmla="*/ 1566112 w 2599283"/>
              <a:gd name="connsiteY9" fmla="*/ 519313 h 2871261"/>
              <a:gd name="connsiteX10" fmla="*/ 1584386 w 2599283"/>
              <a:gd name="connsiteY10" fmla="*/ 848223 h 2871261"/>
              <a:gd name="connsiteX11" fmla="*/ 1511289 w 2599283"/>
              <a:gd name="connsiteY11" fmla="*/ 875632 h 2871261"/>
              <a:gd name="connsiteX12" fmla="*/ 1401643 w 2599283"/>
              <a:gd name="connsiteY12" fmla="*/ 775132 h 2871261"/>
              <a:gd name="connsiteX13" fmla="*/ 1145803 w 2599283"/>
              <a:gd name="connsiteY13" fmla="*/ 564995 h 2871261"/>
              <a:gd name="connsiteX14" fmla="*/ 889963 w 2599283"/>
              <a:gd name="connsiteY14" fmla="*/ 610677 h 2871261"/>
              <a:gd name="connsiteX15" fmla="*/ 533614 w 2599283"/>
              <a:gd name="connsiteY15" fmla="*/ 747723 h 2871261"/>
              <a:gd name="connsiteX16" fmla="*/ 478791 w 2599283"/>
              <a:gd name="connsiteY16" fmla="*/ 1158860 h 2871261"/>
              <a:gd name="connsiteX17" fmla="*/ 497066 w 2599283"/>
              <a:gd name="connsiteY17" fmla="*/ 1487770 h 2871261"/>
              <a:gd name="connsiteX18" fmla="*/ 113305 w 2599283"/>
              <a:gd name="connsiteY18" fmla="*/ 1670498 h 2871261"/>
              <a:gd name="connsiteX19" fmla="*/ 21934 w 2599283"/>
              <a:gd name="connsiteY19" fmla="*/ 1981135 h 2871261"/>
              <a:gd name="connsiteX20" fmla="*/ 469654 w 2599283"/>
              <a:gd name="connsiteY20" fmla="*/ 2200408 h 2871261"/>
              <a:gd name="connsiteX21" fmla="*/ 798591 w 2599283"/>
              <a:gd name="connsiteY21" fmla="*/ 2099908 h 2871261"/>
              <a:gd name="connsiteX22" fmla="*/ 798591 w 2599283"/>
              <a:gd name="connsiteY22" fmla="*/ 1834953 h 2871261"/>
              <a:gd name="connsiteX23" fmla="*/ 762043 w 2599283"/>
              <a:gd name="connsiteY23" fmla="*/ 1542588 h 2871261"/>
              <a:gd name="connsiteX24" fmla="*/ 1154940 w 2599283"/>
              <a:gd name="connsiteY24" fmla="*/ 1423815 h 2871261"/>
              <a:gd name="connsiteX25" fmla="*/ 1301134 w 2599283"/>
              <a:gd name="connsiteY25" fmla="*/ 1816680 h 2871261"/>
              <a:gd name="connsiteX26" fmla="*/ 1191489 w 2599283"/>
              <a:gd name="connsiteY26" fmla="*/ 2200408 h 2871261"/>
              <a:gd name="connsiteX27" fmla="*/ 917374 w 2599283"/>
              <a:gd name="connsiteY27" fmla="*/ 2364863 h 2871261"/>
              <a:gd name="connsiteX28" fmla="*/ 570163 w 2599283"/>
              <a:gd name="connsiteY28" fmla="*/ 2501909 h 2871261"/>
              <a:gd name="connsiteX29" fmla="*/ 679808 w 2599283"/>
              <a:gd name="connsiteY29" fmla="*/ 2821683 h 2871261"/>
              <a:gd name="connsiteX30" fmla="*/ 1118392 w 2599283"/>
              <a:gd name="connsiteY30" fmla="*/ 2849092 h 2871261"/>
              <a:gd name="connsiteX31" fmla="*/ 1291997 w 2599283"/>
              <a:gd name="connsiteY31" fmla="*/ 2611546 h 2871261"/>
              <a:gd name="connsiteX32" fmla="*/ 1301134 w 2599283"/>
              <a:gd name="connsiteY32" fmla="*/ 2383136 h 2871261"/>
              <a:gd name="connsiteX33" fmla="*/ 1483877 w 2599283"/>
              <a:gd name="connsiteY33" fmla="*/ 2364863 h 2871261"/>
              <a:gd name="connsiteX34" fmla="*/ 1712306 w 2599283"/>
              <a:gd name="connsiteY34" fmla="*/ 2739455 h 2871261"/>
              <a:gd name="connsiteX35" fmla="*/ 2050381 w 2599283"/>
              <a:gd name="connsiteY35" fmla="*/ 2785137 h 2871261"/>
              <a:gd name="connsiteX36" fmla="*/ 2178301 w 2599283"/>
              <a:gd name="connsiteY36" fmla="*/ 2593273 h 2871261"/>
              <a:gd name="connsiteX37" fmla="*/ 2004695 w 2599283"/>
              <a:gd name="connsiteY37" fmla="*/ 2310045 h 2871261"/>
              <a:gd name="connsiteX38" fmla="*/ 1757992 w 2599283"/>
              <a:gd name="connsiteY38" fmla="*/ 2081635 h 2871261"/>
              <a:gd name="connsiteX39" fmla="*/ 1648346 w 2599283"/>
              <a:gd name="connsiteY39" fmla="*/ 1761862 h 2871261"/>
              <a:gd name="connsiteX40" fmla="*/ 1895049 w 2599283"/>
              <a:gd name="connsiteY40" fmla="*/ 1569998 h 2871261"/>
              <a:gd name="connsiteX41" fmla="*/ 2105203 w 2599283"/>
              <a:gd name="connsiteY41" fmla="*/ 1679634 h 2871261"/>
              <a:gd name="connsiteX42" fmla="*/ 2297083 w 2599283"/>
              <a:gd name="connsiteY42" fmla="*/ 1862362 h 2871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599283" h="2871261">
                <a:moveTo>
                  <a:pt x="186403" y="190403"/>
                </a:moveTo>
                <a:cubicBezTo>
                  <a:pt x="180311" y="195732"/>
                  <a:pt x="174220" y="201062"/>
                  <a:pt x="268637" y="190403"/>
                </a:cubicBezTo>
                <a:cubicBezTo>
                  <a:pt x="363054" y="179744"/>
                  <a:pt x="588437" y="123404"/>
                  <a:pt x="752906" y="126449"/>
                </a:cubicBezTo>
                <a:cubicBezTo>
                  <a:pt x="917375" y="129494"/>
                  <a:pt x="1098595" y="223903"/>
                  <a:pt x="1255449" y="208676"/>
                </a:cubicBezTo>
                <a:cubicBezTo>
                  <a:pt x="1412303" y="193449"/>
                  <a:pt x="1538701" y="65540"/>
                  <a:pt x="1694032" y="35085"/>
                </a:cubicBezTo>
                <a:cubicBezTo>
                  <a:pt x="1849363" y="4630"/>
                  <a:pt x="2039721" y="-21257"/>
                  <a:pt x="2187438" y="25948"/>
                </a:cubicBezTo>
                <a:cubicBezTo>
                  <a:pt x="2335155" y="73153"/>
                  <a:pt x="2533126" y="231517"/>
                  <a:pt x="2580335" y="318313"/>
                </a:cubicBezTo>
                <a:cubicBezTo>
                  <a:pt x="2627544" y="405109"/>
                  <a:pt x="2584903" y="545199"/>
                  <a:pt x="2470689" y="546722"/>
                </a:cubicBezTo>
                <a:cubicBezTo>
                  <a:pt x="2356475" y="548245"/>
                  <a:pt x="2045812" y="332017"/>
                  <a:pt x="1895049" y="327449"/>
                </a:cubicBezTo>
                <a:cubicBezTo>
                  <a:pt x="1744286" y="322881"/>
                  <a:pt x="1617889" y="432517"/>
                  <a:pt x="1566112" y="519313"/>
                </a:cubicBezTo>
                <a:cubicBezTo>
                  <a:pt x="1514335" y="606109"/>
                  <a:pt x="1593523" y="788837"/>
                  <a:pt x="1584386" y="848223"/>
                </a:cubicBezTo>
                <a:cubicBezTo>
                  <a:pt x="1575249" y="907609"/>
                  <a:pt x="1541746" y="887814"/>
                  <a:pt x="1511289" y="875632"/>
                </a:cubicBezTo>
                <a:cubicBezTo>
                  <a:pt x="1480832" y="863450"/>
                  <a:pt x="1462557" y="826905"/>
                  <a:pt x="1401643" y="775132"/>
                </a:cubicBezTo>
                <a:cubicBezTo>
                  <a:pt x="1340729" y="723359"/>
                  <a:pt x="1231083" y="592404"/>
                  <a:pt x="1145803" y="564995"/>
                </a:cubicBezTo>
                <a:cubicBezTo>
                  <a:pt x="1060523" y="537586"/>
                  <a:pt x="991994" y="580222"/>
                  <a:pt x="889963" y="610677"/>
                </a:cubicBezTo>
                <a:cubicBezTo>
                  <a:pt x="787932" y="641132"/>
                  <a:pt x="602143" y="656359"/>
                  <a:pt x="533614" y="747723"/>
                </a:cubicBezTo>
                <a:cubicBezTo>
                  <a:pt x="465085" y="839087"/>
                  <a:pt x="484882" y="1035519"/>
                  <a:pt x="478791" y="1158860"/>
                </a:cubicBezTo>
                <a:cubicBezTo>
                  <a:pt x="472700" y="1282201"/>
                  <a:pt x="557980" y="1402497"/>
                  <a:pt x="497066" y="1487770"/>
                </a:cubicBezTo>
                <a:cubicBezTo>
                  <a:pt x="436152" y="1573043"/>
                  <a:pt x="192494" y="1588271"/>
                  <a:pt x="113305" y="1670498"/>
                </a:cubicBezTo>
                <a:cubicBezTo>
                  <a:pt x="34116" y="1752726"/>
                  <a:pt x="-37457" y="1892817"/>
                  <a:pt x="21934" y="1981135"/>
                </a:cubicBezTo>
                <a:cubicBezTo>
                  <a:pt x="81325" y="2069453"/>
                  <a:pt x="340211" y="2180613"/>
                  <a:pt x="469654" y="2200408"/>
                </a:cubicBezTo>
                <a:cubicBezTo>
                  <a:pt x="599097" y="2220203"/>
                  <a:pt x="743768" y="2160817"/>
                  <a:pt x="798591" y="2099908"/>
                </a:cubicBezTo>
                <a:cubicBezTo>
                  <a:pt x="853414" y="2038999"/>
                  <a:pt x="804682" y="1927840"/>
                  <a:pt x="798591" y="1834953"/>
                </a:cubicBezTo>
                <a:cubicBezTo>
                  <a:pt x="792500" y="1742066"/>
                  <a:pt x="702651" y="1611111"/>
                  <a:pt x="762043" y="1542588"/>
                </a:cubicBezTo>
                <a:cubicBezTo>
                  <a:pt x="821435" y="1474065"/>
                  <a:pt x="1065092" y="1378133"/>
                  <a:pt x="1154940" y="1423815"/>
                </a:cubicBezTo>
                <a:cubicBezTo>
                  <a:pt x="1244788" y="1469497"/>
                  <a:pt x="1295043" y="1687248"/>
                  <a:pt x="1301134" y="1816680"/>
                </a:cubicBezTo>
                <a:cubicBezTo>
                  <a:pt x="1307225" y="1946112"/>
                  <a:pt x="1255449" y="2109044"/>
                  <a:pt x="1191489" y="2200408"/>
                </a:cubicBezTo>
                <a:cubicBezTo>
                  <a:pt x="1127529" y="2291772"/>
                  <a:pt x="1020928" y="2314613"/>
                  <a:pt x="917374" y="2364863"/>
                </a:cubicBezTo>
                <a:cubicBezTo>
                  <a:pt x="813820" y="2415113"/>
                  <a:pt x="609757" y="2425772"/>
                  <a:pt x="570163" y="2501909"/>
                </a:cubicBezTo>
                <a:cubicBezTo>
                  <a:pt x="530569" y="2578046"/>
                  <a:pt x="588437" y="2763819"/>
                  <a:pt x="679808" y="2821683"/>
                </a:cubicBezTo>
                <a:cubicBezTo>
                  <a:pt x="771180" y="2879547"/>
                  <a:pt x="1016361" y="2884115"/>
                  <a:pt x="1118392" y="2849092"/>
                </a:cubicBezTo>
                <a:cubicBezTo>
                  <a:pt x="1220423" y="2814069"/>
                  <a:pt x="1261540" y="2689205"/>
                  <a:pt x="1291997" y="2611546"/>
                </a:cubicBezTo>
                <a:cubicBezTo>
                  <a:pt x="1322454" y="2533887"/>
                  <a:pt x="1269154" y="2424250"/>
                  <a:pt x="1301134" y="2383136"/>
                </a:cubicBezTo>
                <a:cubicBezTo>
                  <a:pt x="1333114" y="2342022"/>
                  <a:pt x="1415348" y="2305477"/>
                  <a:pt x="1483877" y="2364863"/>
                </a:cubicBezTo>
                <a:cubicBezTo>
                  <a:pt x="1552406" y="2424250"/>
                  <a:pt x="1617889" y="2669409"/>
                  <a:pt x="1712306" y="2739455"/>
                </a:cubicBezTo>
                <a:cubicBezTo>
                  <a:pt x="1806723" y="2809501"/>
                  <a:pt x="1972715" y="2809501"/>
                  <a:pt x="2050381" y="2785137"/>
                </a:cubicBezTo>
                <a:cubicBezTo>
                  <a:pt x="2128047" y="2760773"/>
                  <a:pt x="2185915" y="2672455"/>
                  <a:pt x="2178301" y="2593273"/>
                </a:cubicBezTo>
                <a:cubicBezTo>
                  <a:pt x="2170687" y="2514091"/>
                  <a:pt x="2074746" y="2395318"/>
                  <a:pt x="2004695" y="2310045"/>
                </a:cubicBezTo>
                <a:cubicBezTo>
                  <a:pt x="1934644" y="2224772"/>
                  <a:pt x="1817383" y="2172999"/>
                  <a:pt x="1757992" y="2081635"/>
                </a:cubicBezTo>
                <a:cubicBezTo>
                  <a:pt x="1698601" y="1990271"/>
                  <a:pt x="1625503" y="1847135"/>
                  <a:pt x="1648346" y="1761862"/>
                </a:cubicBezTo>
                <a:cubicBezTo>
                  <a:pt x="1671189" y="1676589"/>
                  <a:pt x="1818906" y="1583703"/>
                  <a:pt x="1895049" y="1569998"/>
                </a:cubicBezTo>
                <a:cubicBezTo>
                  <a:pt x="1971192" y="1556293"/>
                  <a:pt x="2038197" y="1630907"/>
                  <a:pt x="2105203" y="1679634"/>
                </a:cubicBezTo>
                <a:cubicBezTo>
                  <a:pt x="2172209" y="1728361"/>
                  <a:pt x="2297083" y="1862362"/>
                  <a:pt x="2297083" y="1862362"/>
                </a:cubicBezTo>
              </a:path>
            </a:pathLst>
          </a:cu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>
            <a:stCxn id="34" idx="42"/>
            <a:endCxn id="9" idx="2"/>
          </p:cNvCxnSpPr>
          <p:nvPr/>
        </p:nvCxnSpPr>
        <p:spPr>
          <a:xfrm>
            <a:off x="3096364" y="3225240"/>
            <a:ext cx="1227480" cy="73247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57114" y="871770"/>
            <a:ext cx="2382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 wastes time wondering</a:t>
            </a:r>
          </a:p>
        </p:txBody>
      </p:sp>
      <p:sp>
        <p:nvSpPr>
          <p:cNvPr id="11" name="Oval 10"/>
          <p:cNvSpPr/>
          <p:nvPr/>
        </p:nvSpPr>
        <p:spPr>
          <a:xfrm>
            <a:off x="860241" y="1498600"/>
            <a:ext cx="152400" cy="152400"/>
          </a:xfrm>
          <a:prstGeom prst="ellipse">
            <a:avLst/>
          </a:prstGeom>
          <a:solidFill>
            <a:srgbClr val="660066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60066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905833" y="1529002"/>
            <a:ext cx="152400" cy="152400"/>
          </a:xfrm>
          <a:prstGeom prst="ellipse">
            <a:avLst/>
          </a:prstGeom>
          <a:solidFill>
            <a:srgbClr val="0000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60066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1744312" y="5998858"/>
            <a:ext cx="152400" cy="152400"/>
          </a:xfrm>
          <a:prstGeom prst="ellipse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60066"/>
              </a:solidFill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1191536" y="4674218"/>
            <a:ext cx="3419541" cy="647018"/>
          </a:xfrm>
          <a:prstGeom prst="cloud">
            <a:avLst/>
          </a:prstGeom>
          <a:ln w="28575" cmpd="sng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dirty="0" smtClean="0"/>
              <a:t>Almost correct answer 2</a:t>
            </a:r>
            <a:endParaRPr lang="en-US" sz="1600" dirty="0"/>
          </a:p>
        </p:txBody>
      </p:sp>
      <p:sp>
        <p:nvSpPr>
          <p:cNvPr id="28" name="Oval 27"/>
          <p:cNvSpPr/>
          <p:nvPr/>
        </p:nvSpPr>
        <p:spPr>
          <a:xfrm>
            <a:off x="2273729" y="2157439"/>
            <a:ext cx="152400" cy="152400"/>
          </a:xfrm>
          <a:prstGeom prst="ellipse">
            <a:avLst/>
          </a:prstGeom>
          <a:solidFill>
            <a:srgbClr val="BE0000"/>
          </a:solidFill>
          <a:ln>
            <a:solidFill>
              <a:srgbClr val="BE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60066"/>
              </a:solidFill>
            </a:endParaRPr>
          </a:p>
        </p:txBody>
      </p:sp>
      <p:cxnSp>
        <p:nvCxnSpPr>
          <p:cNvPr id="16" name="Straight Arrow Connector 15"/>
          <p:cNvCxnSpPr>
            <a:stCxn id="28" idx="5"/>
          </p:cNvCxnSpPr>
          <p:nvPr/>
        </p:nvCxnSpPr>
        <p:spPr>
          <a:xfrm>
            <a:off x="2403811" y="2287521"/>
            <a:ext cx="2207266" cy="770248"/>
          </a:xfrm>
          <a:prstGeom prst="straightConnector1">
            <a:avLst/>
          </a:prstGeom>
          <a:ln w="28575" cmpd="sng">
            <a:solidFill>
              <a:srgbClr val="BE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3593256" y="5035926"/>
            <a:ext cx="152400" cy="152400"/>
          </a:xfrm>
          <a:prstGeom prst="ellipse">
            <a:avLst/>
          </a:prstGeom>
          <a:solidFill>
            <a:srgbClr val="BE0000"/>
          </a:solidFill>
          <a:ln>
            <a:solidFill>
              <a:srgbClr val="BE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60066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6982034" y="4544136"/>
            <a:ext cx="152400" cy="152400"/>
          </a:xfrm>
          <a:prstGeom prst="ellipse">
            <a:avLst/>
          </a:prstGeom>
          <a:solidFill>
            <a:srgbClr val="BE0000"/>
          </a:solidFill>
          <a:ln>
            <a:solidFill>
              <a:srgbClr val="BE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60066"/>
              </a:solidFill>
            </a:endParaRPr>
          </a:p>
        </p:txBody>
      </p:sp>
      <p:cxnSp>
        <p:nvCxnSpPr>
          <p:cNvPr id="37" name="Straight Arrow Connector 36"/>
          <p:cNvCxnSpPr>
            <a:stCxn id="35" idx="7"/>
            <a:endCxn id="9" idx="1"/>
          </p:cNvCxnSpPr>
          <p:nvPr/>
        </p:nvCxnSpPr>
        <p:spPr>
          <a:xfrm flipV="1">
            <a:off x="3723338" y="3644033"/>
            <a:ext cx="1842383" cy="1414211"/>
          </a:xfrm>
          <a:prstGeom prst="straightConnector1">
            <a:avLst/>
          </a:prstGeom>
          <a:ln w="28575" cmpd="sng">
            <a:solidFill>
              <a:srgbClr val="BE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6" idx="1"/>
          </p:cNvCxnSpPr>
          <p:nvPr/>
        </p:nvCxnSpPr>
        <p:spPr>
          <a:xfrm flipH="1" flipV="1">
            <a:off x="6066692" y="3565769"/>
            <a:ext cx="937660" cy="1000685"/>
          </a:xfrm>
          <a:prstGeom prst="straightConnector1">
            <a:avLst/>
          </a:prstGeom>
          <a:ln w="28575" cmpd="sng">
            <a:solidFill>
              <a:srgbClr val="BE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6446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/>
      <p:bldP spid="30" grpId="0" animBg="1"/>
      <p:bldP spid="33" grpId="0"/>
      <p:bldP spid="34" grpId="0" animBg="1"/>
      <p:bldP spid="39" grpId="0"/>
      <p:bldP spid="11" grpId="0" animBg="1"/>
      <p:bldP spid="22" grpId="0" animBg="1"/>
      <p:bldP spid="24" grpId="0" animBg="1"/>
      <p:bldP spid="26" grpId="0" animBg="1"/>
      <p:bldP spid="28" grpId="1" animBg="1"/>
      <p:bldP spid="35" grpId="1" animBg="1"/>
      <p:bldP spid="3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015"/>
            <a:ext cx="8229600" cy="863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Capturing and Amortizing Hint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6892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TAs </a:t>
            </a:r>
            <a:r>
              <a:rPr lang="en-US" dirty="0"/>
              <a:t>and </a:t>
            </a:r>
            <a:r>
              <a:rPr lang="en-US" dirty="0" smtClean="0"/>
              <a:t>Tutors</a:t>
            </a:r>
            <a:endParaRPr lang="en-US" dirty="0"/>
          </a:p>
          <a:p>
            <a:pPr lvl="1"/>
            <a:r>
              <a:rPr lang="en-US" dirty="0" smtClean="0"/>
              <a:t>Find </a:t>
            </a:r>
            <a:r>
              <a:rPr lang="en-US" b="1" u="sng" dirty="0" smtClean="0"/>
              <a:t>patterns</a:t>
            </a:r>
            <a:r>
              <a:rPr lang="en-US" dirty="0" smtClean="0"/>
              <a:t> in possible incorrect attempts.</a:t>
            </a:r>
            <a:endParaRPr lang="en-US" dirty="0"/>
          </a:p>
          <a:p>
            <a:pPr lvl="1"/>
            <a:r>
              <a:rPr lang="en-US" dirty="0"/>
              <a:t>Write hints </a:t>
            </a:r>
            <a:r>
              <a:rPr lang="en-US" b="1" u="sng" dirty="0"/>
              <a:t>before</a:t>
            </a:r>
            <a:r>
              <a:rPr lang="en-US" dirty="0"/>
              <a:t> the </a:t>
            </a:r>
            <a:r>
              <a:rPr lang="en-US" dirty="0" smtClean="0"/>
              <a:t>problem set </a:t>
            </a:r>
            <a:r>
              <a:rPr lang="en-US" dirty="0"/>
              <a:t>is </a:t>
            </a:r>
            <a:r>
              <a:rPr lang="en-US" dirty="0" smtClean="0"/>
              <a:t>released.</a:t>
            </a:r>
          </a:p>
          <a:p>
            <a:pPr lvl="1"/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Student</a:t>
            </a:r>
          </a:p>
          <a:p>
            <a:pPr lvl="1"/>
            <a:r>
              <a:rPr lang="en-US" dirty="0" smtClean="0"/>
              <a:t>Attempts the problems.</a:t>
            </a:r>
          </a:p>
          <a:p>
            <a:pPr lvl="1"/>
            <a:r>
              <a:rPr lang="en-US" dirty="0" smtClean="0"/>
              <a:t>Captured by system if a student spends </a:t>
            </a:r>
            <a:r>
              <a:rPr lang="en-US" b="1" u="sng" dirty="0" smtClean="0"/>
              <a:t>more than [</a:t>
            </a:r>
            <a:r>
              <a:rPr lang="en-US" b="1" u="sng" dirty="0"/>
              <a:t>3</a:t>
            </a:r>
            <a:r>
              <a:rPr lang="en-US" b="1" u="sng" dirty="0" smtClean="0"/>
              <a:t>] minutes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System</a:t>
            </a:r>
          </a:p>
          <a:p>
            <a:pPr lvl="1"/>
            <a:r>
              <a:rPr lang="en-US" dirty="0"/>
              <a:t>Parses student’s </a:t>
            </a:r>
            <a:r>
              <a:rPr lang="en-US" dirty="0" smtClean="0"/>
              <a:t>answer.</a:t>
            </a:r>
            <a:endParaRPr lang="en-US" dirty="0"/>
          </a:p>
          <a:p>
            <a:pPr lvl="1"/>
            <a:r>
              <a:rPr lang="en-US" dirty="0"/>
              <a:t>Identifies </a:t>
            </a:r>
            <a:r>
              <a:rPr lang="en-US" b="1" u="sng" dirty="0" smtClean="0"/>
              <a:t>patterns</a:t>
            </a:r>
            <a:r>
              <a:rPr lang="en-US" dirty="0" smtClean="0"/>
              <a:t> in </a:t>
            </a:r>
            <a:r>
              <a:rPr lang="en-US" dirty="0"/>
              <a:t>student’s </a:t>
            </a:r>
            <a:r>
              <a:rPr lang="en-US" dirty="0" smtClean="0"/>
              <a:t>answer and sends relevant hints.</a:t>
            </a:r>
            <a:endParaRPr lang="en-US" dirty="0"/>
          </a:p>
          <a:p>
            <a:pPr lvl="1"/>
            <a:r>
              <a:rPr lang="en-US" dirty="0" smtClean="0"/>
              <a:t>Aggregates mistakes to identify </a:t>
            </a:r>
            <a:r>
              <a:rPr lang="en-US" b="1" u="sng" dirty="0" smtClean="0"/>
              <a:t>confusion hotspots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TAs and Tutors</a:t>
            </a:r>
          </a:p>
          <a:p>
            <a:pPr lvl="1"/>
            <a:r>
              <a:rPr lang="en-US" dirty="0" smtClean="0"/>
              <a:t>Study </a:t>
            </a:r>
            <a:r>
              <a:rPr lang="en-US" b="1" u="sng" dirty="0" smtClean="0"/>
              <a:t>hotspots</a:t>
            </a:r>
            <a:r>
              <a:rPr lang="en-US" dirty="0" smtClean="0"/>
              <a:t> to find </a:t>
            </a:r>
            <a:r>
              <a:rPr lang="en-US" b="1" u="sng" dirty="0" smtClean="0"/>
              <a:t>patterns</a:t>
            </a:r>
            <a:r>
              <a:rPr lang="en-US" dirty="0" smtClean="0"/>
              <a:t> in mistakes.</a:t>
            </a:r>
          </a:p>
          <a:p>
            <a:pPr lvl="1"/>
            <a:r>
              <a:rPr lang="en-US" dirty="0" smtClean="0"/>
              <a:t>Write more adaptive hints.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36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57200" y="2901036"/>
            <a:ext cx="7908611" cy="369331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Problem: How many 5-card hands are there in a standard 52 card deck such that the rank of all </a:t>
            </a:r>
            <a:r>
              <a:rPr lang="en-US" dirty="0"/>
              <a:t>c</a:t>
            </a:r>
            <a:r>
              <a:rPr lang="en-US" dirty="0" smtClean="0"/>
              <a:t>ards is 2-9 and there is at least one card that is 2,3 or 4.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Solution: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    Student’s Attempt: </a:t>
            </a:r>
          </a:p>
          <a:p>
            <a:endParaRPr lang="en-US" dirty="0" smtClean="0"/>
          </a:p>
          <a:p>
            <a:r>
              <a:rPr lang="en-US" dirty="0" smtClean="0"/>
              <a:t>     Hints: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Based Adaptive Hints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6996198"/>
              </p:ext>
            </p:extLst>
          </p:nvPr>
        </p:nvGraphicFramePr>
        <p:xfrm>
          <a:off x="1919454" y="4023750"/>
          <a:ext cx="1847972" cy="328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3" name="Equation" r:id="rId4" imgW="1143000" imgH="203200" progId="Equation.3">
                  <p:embed/>
                </p:oleObj>
              </mc:Choice>
              <mc:Fallback>
                <p:oleObj name="Equation" r:id="rId4" imgW="11430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19454" y="4023750"/>
                        <a:ext cx="1847972" cy="3285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636389" y="5820920"/>
            <a:ext cx="67294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Y</a:t>
            </a:r>
            <a:r>
              <a:rPr lang="en-US" sz="1600" dirty="0" smtClean="0"/>
              <a:t>ou need to </a:t>
            </a:r>
            <a:r>
              <a:rPr lang="en-US" sz="1600" u="sng" dirty="0" smtClean="0"/>
              <a:t>subtract the number of hands</a:t>
            </a:r>
            <a:r>
              <a:rPr lang="en-US" sz="1600" dirty="0" smtClean="0"/>
              <a:t> in which there is no 2,3, or 4.</a:t>
            </a:r>
            <a:endParaRPr lang="en-US" sz="1600" dirty="0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6676110"/>
              </p:ext>
            </p:extLst>
          </p:nvPr>
        </p:nvGraphicFramePr>
        <p:xfrm>
          <a:off x="3162544" y="4562475"/>
          <a:ext cx="1538288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" name="Equation" r:id="rId6" imgW="952500" imgH="203200" progId="Equation.3">
                  <p:embed/>
                </p:oleObj>
              </mc:Choice>
              <mc:Fallback>
                <p:oleObj name="Equation" r:id="rId6" imgW="9525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62544" y="4562475"/>
                        <a:ext cx="1538288" cy="328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1636389" y="5107434"/>
            <a:ext cx="672942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The sub-expression (32!)/(5!*27!) is correct, it can also be written as C(32,5), which is the number of ways to choose 5 card hands from 2-9.</a:t>
            </a:r>
            <a:endParaRPr lang="en-US" sz="1600" dirty="0"/>
          </a:p>
        </p:txBody>
      </p:sp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607936" y="1682041"/>
            <a:ext cx="7757875" cy="116856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Indicate the </a:t>
            </a:r>
            <a:r>
              <a:rPr lang="en-US" b="1" u="sng" dirty="0" smtClean="0"/>
              <a:t>correct</a:t>
            </a:r>
            <a:r>
              <a:rPr lang="en-US" dirty="0" smtClean="0"/>
              <a:t> part of the answer. [System]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Give hint on </a:t>
            </a:r>
            <a:r>
              <a:rPr lang="en-US" b="1" u="sng" dirty="0" smtClean="0"/>
              <a:t>incorrect</a:t>
            </a:r>
            <a:r>
              <a:rPr lang="en-US" dirty="0" smtClean="0"/>
              <a:t> part of the answer. [TA/Tutor]</a:t>
            </a:r>
            <a:endParaRPr lang="en-US" dirty="0"/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565450"/>
              </p:ext>
            </p:extLst>
          </p:nvPr>
        </p:nvGraphicFramePr>
        <p:xfrm>
          <a:off x="4700832" y="4588486"/>
          <a:ext cx="450850" cy="26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Equation" r:id="rId8" imgW="279400" imgH="165100" progId="Equation.3">
                  <p:embed/>
                </p:oleObj>
              </mc:Choice>
              <mc:Fallback>
                <p:oleObj name="Equation" r:id="rId8" imgW="2794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700832" y="4588486"/>
                        <a:ext cx="450850" cy="268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162544" y="4868010"/>
            <a:ext cx="1538288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9211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4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0516" y="2284486"/>
            <a:ext cx="2681430" cy="9906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5006516" y="4333223"/>
            <a:ext cx="3527884" cy="1610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Zhen Zhai</a:t>
            </a:r>
          </a:p>
          <a:p>
            <a:pPr marL="0" indent="0">
              <a:buNone/>
            </a:pPr>
            <a:r>
              <a:rPr lang="en-US" dirty="0" smtClean="0"/>
              <a:t>zzhai@eng.ucsd.edu</a:t>
            </a:r>
          </a:p>
        </p:txBody>
      </p:sp>
      <p:pic>
        <p:nvPicPr>
          <p:cNvPr id="4" name="Picture 3" descr="UCSanDiego-CSE-Blue_Gol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58" y="5846535"/>
            <a:ext cx="2946242" cy="666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537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14989</TotalTime>
  <Words>383</Words>
  <Application>Microsoft Macintosh PowerPoint</Application>
  <PresentationFormat>On-screen Show (4:3)</PresentationFormat>
  <Paragraphs>66</Paragraphs>
  <Slides>6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Clarity</vt:lpstr>
      <vt:lpstr>Equation</vt:lpstr>
      <vt:lpstr>Adaptive hints</vt:lpstr>
      <vt:lpstr>Outlines</vt:lpstr>
      <vt:lpstr>PowerPoint Presentation</vt:lpstr>
      <vt:lpstr>Capturing and Amortizing Hint Generation</vt:lpstr>
      <vt:lpstr>Pattern Based Adaptive Hints</vt:lpstr>
      <vt:lpstr>Thank you</vt:lpstr>
    </vt:vector>
  </TitlesOfParts>
  <Company>University of California, San Diego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Adaptive hints</dc:title>
  <dc:creator>Janet Zhai</dc:creator>
  <cp:lastModifiedBy>Janet Zhai</cp:lastModifiedBy>
  <cp:revision>47</cp:revision>
  <dcterms:created xsi:type="dcterms:W3CDTF">2016-05-16T06:22:35Z</dcterms:created>
  <dcterms:modified xsi:type="dcterms:W3CDTF">2016-06-15T18:31:30Z</dcterms:modified>
</cp:coreProperties>
</file>