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3" r:id="rId3"/>
    <p:sldId id="270" r:id="rId4"/>
    <p:sldId id="284" r:id="rId5"/>
    <p:sldId id="287" r:id="rId6"/>
    <p:sldId id="286" r:id="rId7"/>
    <p:sldId id="283" r:id="rId8"/>
    <p:sldId id="294" r:id="rId9"/>
    <p:sldId id="296" r:id="rId10"/>
    <p:sldId id="293" r:id="rId11"/>
    <p:sldId id="266" r:id="rId12"/>
    <p:sldId id="288" r:id="rId13"/>
    <p:sldId id="289" r:id="rId14"/>
    <p:sldId id="271" r:id="rId15"/>
    <p:sldId id="290" r:id="rId16"/>
    <p:sldId id="291" r:id="rId17"/>
    <p:sldId id="282" r:id="rId18"/>
    <p:sldId id="259" r:id="rId19"/>
    <p:sldId id="269" r:id="rId20"/>
    <p:sldId id="261" r:id="rId21"/>
    <p:sldId id="278" r:id="rId22"/>
    <p:sldId id="285" r:id="rId23"/>
    <p:sldId id="26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6F4"/>
    <a:srgbClr val="844BF4"/>
    <a:srgbClr val="CFB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8" autoAdjust="0"/>
  </p:normalViewPr>
  <p:slideViewPr>
    <p:cSldViewPr snapToGrid="0" snapToObjects="1">
      <p:cViewPr>
        <p:scale>
          <a:sx n="100" d="100"/>
          <a:sy n="100" d="100"/>
        </p:scale>
        <p:origin x="-5664" y="-2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5065-A756-0745-B8D3-2A70E9DF9F39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E477D-ECB2-2F4C-BC79-950EB288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621" y="2222499"/>
            <a:ext cx="6498158" cy="1724867"/>
          </a:xfrm>
        </p:spPr>
        <p:txBody>
          <a:bodyPr/>
          <a:lstStyle/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Architecture 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Devstack</a:t>
            </a:r>
            <a:r>
              <a:rPr lang="en-US" dirty="0" smtClean="0"/>
              <a:t>: </a:t>
            </a:r>
            <a:r>
              <a:rPr lang="en-US" dirty="0" err="1" smtClean="0"/>
              <a:t>localhost</a:t>
            </a:r>
            <a:r>
              <a:rPr lang="en-US" dirty="0" smtClean="0"/>
              <a:t> development and testing</a:t>
            </a:r>
          </a:p>
          <a:p>
            <a:pPr lvl="1"/>
            <a:r>
              <a:rPr lang="en-US" dirty="0" smtClean="0"/>
              <a:t>Vagrant image running on local machine</a:t>
            </a:r>
          </a:p>
          <a:p>
            <a:r>
              <a:rPr lang="en-US" b="1" dirty="0" smtClean="0"/>
              <a:t>Production</a:t>
            </a:r>
            <a:endParaRPr lang="en-US" dirty="0" smtClean="0"/>
          </a:p>
          <a:p>
            <a:pPr lvl="1"/>
            <a:r>
              <a:rPr lang="en-US" dirty="0" smtClean="0"/>
              <a:t>Running on AWS services maintained by </a:t>
            </a:r>
            <a:r>
              <a:rPr lang="en-US" dirty="0" err="1" smtClean="0"/>
              <a:t>devOps</a:t>
            </a:r>
            <a:endParaRPr lang="en-US" dirty="0" smtClean="0"/>
          </a:p>
          <a:p>
            <a:pPr lvl="1"/>
            <a:r>
              <a:rPr lang="en-US" dirty="0" smtClean="0"/>
              <a:t>Prod: Used by real live courses</a:t>
            </a:r>
            <a:endParaRPr lang="en-US" dirty="0"/>
          </a:p>
          <a:p>
            <a:pPr lvl="1"/>
            <a:r>
              <a:rPr lang="en-US" dirty="0" smtClean="0"/>
              <a:t>Stage: Final test before Prod deploy with playable content</a:t>
            </a:r>
          </a:p>
          <a:p>
            <a:pPr lvl="1"/>
            <a:r>
              <a:rPr lang="en-US" dirty="0" smtClean="0"/>
              <a:t>Edge – playground, some may be real courses</a:t>
            </a:r>
            <a:endParaRPr lang="en-US" dirty="0"/>
          </a:p>
          <a:p>
            <a:r>
              <a:rPr lang="en-US" b="1" dirty="0" smtClean="0"/>
              <a:t>Sandbox</a:t>
            </a:r>
            <a:r>
              <a:rPr lang="en-US" dirty="0" smtClean="0"/>
              <a:t>: temporary server for </a:t>
            </a:r>
            <a:r>
              <a:rPr lang="en-US" dirty="0" err="1" smtClean="0"/>
              <a:t>dev</a:t>
            </a:r>
            <a:r>
              <a:rPr lang="en-US" dirty="0" smtClean="0"/>
              <a:t> and testing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on AWS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Configurable, but not fully prod-like out of the box</a:t>
            </a:r>
            <a:endParaRPr lang="en-US" dirty="0"/>
          </a:p>
          <a:p>
            <a:r>
              <a:rPr lang="en-US" b="1" dirty="0" smtClean="0"/>
              <a:t>Load</a:t>
            </a:r>
            <a:r>
              <a:rPr lang="en-US" dirty="0" smtClean="0"/>
              <a:t>: temporary for load testing</a:t>
            </a:r>
          </a:p>
        </p:txBody>
      </p:sp>
    </p:spTree>
    <p:extLst>
      <p:ext uri="{BB962C8B-B14F-4D97-AF65-F5344CB8AC3E}">
        <p14:creationId xmlns:p14="http://schemas.microsoft.com/office/powerpoint/2010/main" val="263695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7373"/>
            <a:ext cx="8042276" cy="816222"/>
          </a:xfrm>
        </p:spPr>
        <p:txBody>
          <a:bodyPr/>
          <a:lstStyle/>
          <a:p>
            <a:r>
              <a:rPr lang="en-US" dirty="0" smtClean="0"/>
              <a:t>Coding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2320"/>
            <a:ext cx="8180304" cy="4870115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Internationalization </a:t>
            </a:r>
            <a:r>
              <a:rPr lang="en-US" i="1" dirty="0" smtClean="0"/>
              <a:t>(i18n) </a:t>
            </a:r>
            <a:r>
              <a:rPr lang="en-US" dirty="0" smtClean="0"/>
              <a:t>/ Localization </a:t>
            </a:r>
            <a:r>
              <a:rPr lang="en-US" i="1" dirty="0" smtClean="0"/>
              <a:t>(l10n)</a:t>
            </a:r>
          </a:p>
          <a:p>
            <a:r>
              <a:rPr lang="en-US" dirty="0" smtClean="0"/>
              <a:t>Accessibility </a:t>
            </a:r>
            <a:r>
              <a:rPr lang="en-US" i="1" dirty="0" smtClean="0"/>
              <a:t>(a11y)</a:t>
            </a:r>
          </a:p>
          <a:p>
            <a:r>
              <a:rPr lang="en-US" dirty="0" smtClean="0"/>
              <a:t>RTL </a:t>
            </a:r>
            <a:r>
              <a:rPr lang="en-US" i="1" dirty="0" smtClean="0"/>
              <a:t>(Right-to-Left)</a:t>
            </a:r>
          </a:p>
          <a:p>
            <a:r>
              <a:rPr lang="en-US" dirty="0" smtClean="0"/>
              <a:t>REST API Conventions</a:t>
            </a:r>
          </a:p>
          <a:p>
            <a:r>
              <a:rPr lang="en-US" dirty="0" smtClean="0"/>
              <a:t>Quality linters: </a:t>
            </a:r>
            <a:r>
              <a:rPr lang="en-US" dirty="0" err="1" smtClean="0"/>
              <a:t>PyLint</a:t>
            </a:r>
            <a:r>
              <a:rPr lang="en-US" dirty="0" smtClean="0"/>
              <a:t>, </a:t>
            </a:r>
            <a:r>
              <a:rPr lang="en-US" dirty="0" err="1" smtClean="0"/>
              <a:t>JSHint</a:t>
            </a:r>
            <a:r>
              <a:rPr lang="en-US" dirty="0" smtClean="0"/>
              <a:t>/</a:t>
            </a:r>
            <a:r>
              <a:rPr lang="en-US" dirty="0" err="1" smtClean="0"/>
              <a:t>ESHint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Test Coverage</a:t>
            </a:r>
          </a:p>
          <a:p>
            <a:r>
              <a:rPr lang="en-US" dirty="0" smtClean="0"/>
              <a:t>Security</a:t>
            </a:r>
            <a:endParaRPr lang="en-US" dirty="0" smtClean="0"/>
          </a:p>
          <a:p>
            <a:r>
              <a:rPr lang="en-US" dirty="0" smtClean="0"/>
              <a:t>Clean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Languages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Python </a:t>
            </a:r>
            <a:r>
              <a:rPr lang="en-US" dirty="0" smtClean="0"/>
              <a:t>2.7 (IDE: </a:t>
            </a:r>
            <a:r>
              <a:rPr lang="en-US" dirty="0" err="1" smtClean="0"/>
              <a:t>PyCharm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Client-side: </a:t>
            </a:r>
            <a:r>
              <a:rPr lang="en-US" dirty="0" err="1"/>
              <a:t>Javascript</a:t>
            </a:r>
            <a:r>
              <a:rPr lang="en-US" dirty="0"/>
              <a:t>, HTML, </a:t>
            </a:r>
            <a:r>
              <a:rPr lang="en-US" dirty="0" smtClean="0"/>
              <a:t>CSS (Sass)</a:t>
            </a:r>
          </a:p>
          <a:p>
            <a:pPr lvl="2"/>
            <a:r>
              <a:rPr lang="en-US" i="1" dirty="0" smtClean="0"/>
              <a:t>deprecated: </a:t>
            </a:r>
            <a:r>
              <a:rPr lang="en-US" i="1" dirty="0" err="1" smtClean="0"/>
              <a:t>Coffeescript</a:t>
            </a:r>
            <a:endParaRPr lang="en-US" i="1" dirty="0"/>
          </a:p>
          <a:p>
            <a:r>
              <a:rPr lang="en-US" b="1" dirty="0"/>
              <a:t>Web frameworks: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</a:t>
            </a:r>
            <a:r>
              <a:rPr lang="en-US" dirty="0" err="1" smtClean="0"/>
              <a:t>Django</a:t>
            </a:r>
            <a:r>
              <a:rPr lang="en-US" dirty="0" smtClean="0"/>
              <a:t> 1.8.13</a:t>
            </a:r>
            <a:endParaRPr lang="en-US" dirty="0"/>
          </a:p>
          <a:p>
            <a:pPr lvl="1"/>
            <a:r>
              <a:rPr lang="en-US" dirty="0"/>
              <a:t>Client-side: Backbone, Underscore, </a:t>
            </a:r>
            <a:r>
              <a:rPr lang="en-US" dirty="0" err="1"/>
              <a:t>RequireJS</a:t>
            </a:r>
            <a:endParaRPr lang="en-US" dirty="0"/>
          </a:p>
          <a:p>
            <a:r>
              <a:rPr lang="en-US" b="1" dirty="0" smtClean="0"/>
              <a:t>Storage:</a:t>
            </a:r>
            <a:r>
              <a:rPr lang="en-US" dirty="0" smtClean="0"/>
              <a:t> MySQL, </a:t>
            </a:r>
            <a:r>
              <a:rPr lang="en-US" dirty="0" err="1" smtClean="0"/>
              <a:t>MongoDB</a:t>
            </a:r>
            <a:r>
              <a:rPr lang="en-US" dirty="0" smtClean="0"/>
              <a:t>, AWS</a:t>
            </a:r>
          </a:p>
          <a:p>
            <a:r>
              <a:rPr lang="en-US" b="1" dirty="0" smtClean="0"/>
              <a:t>Search:</a:t>
            </a:r>
            <a:r>
              <a:rPr lang="en-US" dirty="0" smtClean="0"/>
              <a:t> Elastic Search</a:t>
            </a:r>
          </a:p>
          <a:p>
            <a:r>
              <a:rPr lang="en-US" b="1" dirty="0" smtClean="0"/>
              <a:t>Docs:</a:t>
            </a:r>
            <a:r>
              <a:rPr lang="en-US" dirty="0" smtClean="0"/>
              <a:t> </a:t>
            </a:r>
            <a:r>
              <a:rPr lang="en-US" dirty="0" err="1" smtClean="0"/>
              <a:t>ReStructured</a:t>
            </a:r>
            <a:r>
              <a:rPr lang="en-US" dirty="0" smtClean="0"/>
              <a:t> text, sphinx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Analytics</a:t>
            </a:r>
          </a:p>
          <a:p>
            <a:pPr lvl="1"/>
            <a:r>
              <a:rPr lang="en-US" b="1" dirty="0" smtClean="0"/>
              <a:t>Processing </a:t>
            </a:r>
            <a:r>
              <a:rPr lang="en-US" b="1" dirty="0"/>
              <a:t>Environment</a:t>
            </a:r>
            <a:r>
              <a:rPr lang="en-US" b="1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(EC2 &amp; EMR</a:t>
            </a:r>
            <a:r>
              <a:rPr lang="en-US" dirty="0" smtClean="0"/>
              <a:t>), Luigi</a:t>
            </a:r>
            <a:endParaRPr lang="en-US" dirty="0"/>
          </a:p>
          <a:p>
            <a:pPr lvl="1"/>
            <a:r>
              <a:rPr lang="en-US" b="1" dirty="0" smtClean="0"/>
              <a:t>Storage: </a:t>
            </a:r>
            <a:r>
              <a:rPr lang="en-US" dirty="0" smtClean="0"/>
              <a:t>HDFS </a:t>
            </a:r>
            <a:r>
              <a:rPr lang="en-US" dirty="0"/>
              <a:t>(AWS S3) + </a:t>
            </a:r>
            <a:r>
              <a:rPr lang="en-US" dirty="0" smtClean="0"/>
              <a:t>Hive, MySQL, </a:t>
            </a:r>
            <a:r>
              <a:rPr lang="en-US" dirty="0" err="1" smtClean="0"/>
              <a:t>Vertica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Postgres</a:t>
            </a:r>
            <a:r>
              <a:rPr lang="en-US" dirty="0"/>
              <a:t> DB) on </a:t>
            </a:r>
            <a:r>
              <a:rPr lang="en-US" dirty="0" smtClean="0"/>
              <a:t>EC2</a:t>
            </a:r>
          </a:p>
          <a:p>
            <a:pPr lvl="1"/>
            <a:r>
              <a:rPr lang="en-US" b="1" dirty="0" smtClean="0"/>
              <a:t>Visualization:</a:t>
            </a:r>
            <a:r>
              <a:rPr lang="en-US" dirty="0" smtClean="0"/>
              <a:t> Google Analytics, Tableau, </a:t>
            </a:r>
            <a:r>
              <a:rPr lang="en-US" dirty="0" err="1" smtClean="0"/>
              <a:t>DataDog</a:t>
            </a:r>
            <a:endParaRPr lang="en-US" dirty="0" smtClean="0"/>
          </a:p>
          <a:p>
            <a:r>
              <a:rPr lang="en-US" b="1" dirty="0" smtClean="0"/>
              <a:t>Mobile</a:t>
            </a:r>
          </a:p>
          <a:p>
            <a:pPr lvl="1"/>
            <a:r>
              <a:rPr lang="en-US" dirty="0" smtClean="0"/>
              <a:t>Android (Java) &amp; </a:t>
            </a:r>
            <a:r>
              <a:rPr lang="en-US" dirty="0" err="1" smtClean="0"/>
              <a:t>iOS</a:t>
            </a:r>
            <a:r>
              <a:rPr lang="en-US" dirty="0" smtClean="0"/>
              <a:t> (Swift, </a:t>
            </a:r>
            <a:r>
              <a:rPr lang="en-US" dirty="0" err="1" smtClean="0"/>
              <a:t>ObjectiveC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IDEs: Android </a:t>
            </a:r>
            <a:r>
              <a:rPr lang="en-US" dirty="0" err="1" smtClean="0"/>
              <a:t>DevStudio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r>
              <a:rPr lang="en-US" dirty="0" smtClean="0"/>
              <a:t>Build tools: </a:t>
            </a:r>
            <a:r>
              <a:rPr lang="en-US" dirty="0" err="1" smtClean="0"/>
              <a:t>Gradle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3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CI: Jenkins</a:t>
            </a:r>
            <a:r>
              <a:rPr lang="en-US" dirty="0" smtClean="0"/>
              <a:t>, </a:t>
            </a:r>
            <a:r>
              <a:rPr lang="en-US" dirty="0" smtClean="0"/>
              <a:t>Travis</a:t>
            </a:r>
            <a:endParaRPr lang="en-US" dirty="0" smtClean="0"/>
          </a:p>
          <a:p>
            <a:r>
              <a:rPr lang="en-US" dirty="0" smtClean="0"/>
              <a:t>Unit tests: Python unit tests</a:t>
            </a:r>
          </a:p>
          <a:p>
            <a:r>
              <a:rPr lang="en-US" dirty="0" smtClean="0"/>
              <a:t>UI Unit tests: Jasmine (JS tests), Karma (runner) </a:t>
            </a:r>
            <a:endParaRPr lang="en-US" dirty="0" smtClean="0"/>
          </a:p>
          <a:p>
            <a:r>
              <a:rPr lang="en-US" dirty="0" smtClean="0"/>
              <a:t>Acceptance tests: </a:t>
            </a:r>
            <a:r>
              <a:rPr lang="en-US" dirty="0" err="1" smtClean="0"/>
              <a:t>Bokchoy</a:t>
            </a:r>
            <a:endParaRPr lang="en-US" dirty="0" smtClean="0"/>
          </a:p>
          <a:p>
            <a:pPr lvl="1"/>
            <a:r>
              <a:rPr lang="en-US" dirty="0" smtClean="0"/>
              <a:t>Including Accessibility tests</a:t>
            </a:r>
            <a:endParaRPr lang="en-US" dirty="0" smtClean="0"/>
          </a:p>
          <a:p>
            <a:pPr lvl="1"/>
            <a:r>
              <a:rPr lang="en-US" i="1" dirty="0" smtClean="0"/>
              <a:t>deprecated: Lettuce</a:t>
            </a:r>
            <a:endParaRPr lang="en-US" i="1" dirty="0" smtClean="0"/>
          </a:p>
          <a:p>
            <a:r>
              <a:rPr lang="en-US" dirty="0" smtClean="0"/>
              <a:t>Load tests: </a:t>
            </a:r>
          </a:p>
          <a:p>
            <a:pPr lvl="1"/>
            <a:r>
              <a:rPr lang="en-US" dirty="0" smtClean="0"/>
              <a:t>Server-side: </a:t>
            </a:r>
            <a:r>
              <a:rPr lang="en-US" dirty="0" err="1" smtClean="0"/>
              <a:t>Locust.io</a:t>
            </a:r>
            <a:endParaRPr lang="en-US" dirty="0" smtClean="0"/>
          </a:p>
          <a:p>
            <a:pPr lvl="1"/>
            <a:r>
              <a:rPr lang="en-US" dirty="0" smtClean="0"/>
              <a:t>Client-side: </a:t>
            </a:r>
            <a:r>
              <a:rPr lang="en-US" dirty="0" err="1" smtClean="0"/>
              <a:t>sitespeed.io</a:t>
            </a:r>
            <a:endParaRPr lang="en-US" dirty="0" smtClean="0"/>
          </a:p>
          <a:p>
            <a:r>
              <a:rPr lang="en-US" dirty="0" smtClean="0"/>
              <a:t>Task management: paver, gulp (for JS)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3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Confidentiality (who can read)</a:t>
            </a:r>
          </a:p>
          <a:p>
            <a:pPr lvl="1"/>
            <a:r>
              <a:rPr lang="en-US" dirty="0" smtClean="0"/>
              <a:t>Integrity (who can edit)</a:t>
            </a:r>
          </a:p>
          <a:p>
            <a:pPr lvl="1"/>
            <a:r>
              <a:rPr lang="en-US" dirty="0" smtClean="0"/>
              <a:t>Availability (prevent denial of service)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</a:t>
            </a:r>
            <a:r>
              <a:rPr lang="en-US" dirty="0" smtClean="0"/>
              <a:t>Authentication classes</a:t>
            </a:r>
            <a:endParaRPr lang="en-US" dirty="0"/>
          </a:p>
          <a:p>
            <a:pPr lvl="1"/>
            <a:r>
              <a:rPr lang="en-US" dirty="0" smtClean="0"/>
              <a:t>Session cookies (Web transactions)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bearer tokens (API transactions)</a:t>
            </a:r>
          </a:p>
          <a:p>
            <a:pPr lvl="1"/>
            <a:r>
              <a:rPr lang="en-US" dirty="0" smtClean="0"/>
              <a:t>JWT tokens (server-server transactions for now)</a:t>
            </a:r>
          </a:p>
          <a:p>
            <a:pPr lvl="2"/>
            <a:r>
              <a:rPr lang="en-US" i="1" dirty="0" smtClean="0"/>
              <a:t>deprecated: API Keys</a:t>
            </a:r>
            <a:endParaRPr lang="en-US" i="1" dirty="0"/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Permission classes</a:t>
            </a:r>
          </a:p>
          <a:p>
            <a:pPr lvl="1"/>
            <a:r>
              <a:rPr lang="en-US" dirty="0" smtClean="0"/>
              <a:t>LMS: </a:t>
            </a:r>
            <a:r>
              <a:rPr lang="en-US" dirty="0" err="1" smtClean="0"/>
              <a:t>has_access</a:t>
            </a:r>
            <a:endParaRPr lang="en-US" dirty="0" smtClean="0"/>
          </a:p>
          <a:p>
            <a:pPr lvl="1"/>
            <a:r>
              <a:rPr lang="en-US" dirty="0" smtClean="0"/>
              <a:t>Server-side, can’t trust client</a:t>
            </a:r>
          </a:p>
        </p:txBody>
      </p:sp>
    </p:spTree>
    <p:extLst>
      <p:ext uri="{BB962C8B-B14F-4D97-AF65-F5344CB8AC3E}">
        <p14:creationId xmlns:p14="http://schemas.microsoft.com/office/powerpoint/2010/main" val="388252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XSS (Cross-site scripting)</a:t>
            </a:r>
          </a:p>
          <a:p>
            <a:pPr lvl="1"/>
            <a:r>
              <a:rPr lang="en-US" dirty="0" smtClean="0"/>
              <a:t>Safe Templates Linter</a:t>
            </a:r>
          </a:p>
          <a:p>
            <a:r>
              <a:rPr lang="en-US" dirty="0" smtClean="0"/>
              <a:t>CSRF (Cross-site request forgery)</a:t>
            </a:r>
          </a:p>
          <a:p>
            <a:pPr lvl="1"/>
            <a:r>
              <a:rPr lang="en-US" dirty="0" smtClean="0"/>
              <a:t>Safe Endpoints Middleware</a:t>
            </a:r>
          </a:p>
          <a:p>
            <a:pPr lvl="1"/>
            <a:r>
              <a:rPr lang="en-US" dirty="0" smtClean="0"/>
              <a:t>CSRF Middleware</a:t>
            </a:r>
            <a:endParaRPr lang="en-US" dirty="0"/>
          </a:p>
          <a:p>
            <a:pPr lvl="1"/>
            <a:r>
              <a:rPr lang="en-US" dirty="0" smtClean="0"/>
              <a:t>exceptions: CORS (Cross-origin Resource Sharing)</a:t>
            </a:r>
          </a:p>
          <a:p>
            <a:r>
              <a:rPr lang="en-US" dirty="0" smtClean="0"/>
              <a:t>Safe Sessions Middleware</a:t>
            </a:r>
          </a:p>
          <a:p>
            <a:pPr lvl="1"/>
            <a:r>
              <a:rPr lang="en-US" dirty="0" smtClean="0"/>
              <a:t>Binds user to session cookie</a:t>
            </a:r>
          </a:p>
          <a:p>
            <a:pPr lvl="1"/>
            <a:r>
              <a:rPr lang="en-US" dirty="0" smtClean="0"/>
              <a:t>Enforces cookie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Authentication: </a:t>
            </a:r>
            <a:r>
              <a:rPr lang="en-US" dirty="0" smtClean="0"/>
              <a:t>OAuth2 </a:t>
            </a:r>
            <a:r>
              <a:rPr lang="en-US" dirty="0"/>
              <a:t>access </a:t>
            </a:r>
            <a:r>
              <a:rPr lang="en-US" dirty="0" smtClean="0"/>
              <a:t>tokens using </a:t>
            </a:r>
            <a:r>
              <a:rPr lang="en-US" i="1" dirty="0" smtClean="0"/>
              <a:t>Bearer</a:t>
            </a:r>
            <a:r>
              <a:rPr lang="en-US" dirty="0" smtClean="0"/>
              <a:t> authentication scheme.</a:t>
            </a:r>
            <a:endParaRPr lang="en-US" dirty="0"/>
          </a:p>
          <a:p>
            <a:r>
              <a:rPr lang="en-US" dirty="0"/>
              <a:t>Authorization: </a:t>
            </a:r>
            <a:r>
              <a:rPr lang="en-US" dirty="0" smtClean="0"/>
              <a:t>Server</a:t>
            </a:r>
            <a:r>
              <a:rPr lang="en-US" dirty="0"/>
              <a:t>-side access control checks for all data access.</a:t>
            </a:r>
          </a:p>
          <a:p>
            <a:r>
              <a:rPr lang="en-US" dirty="0"/>
              <a:t>Client/server division of </a:t>
            </a:r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logic </a:t>
            </a:r>
            <a:r>
              <a:rPr lang="en-US" dirty="0" smtClean="0"/>
              <a:t>centralized </a:t>
            </a:r>
            <a:r>
              <a:rPr lang="en-US" dirty="0"/>
              <a:t>on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Pluses: Thinner </a:t>
            </a:r>
            <a:r>
              <a:rPr lang="en-US" dirty="0"/>
              <a:t>clients and future </a:t>
            </a:r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Minuses: Offline support is difficult</a:t>
            </a:r>
            <a:endParaRPr lang="en-US" dirty="0"/>
          </a:p>
          <a:p>
            <a:r>
              <a:rPr lang="en-US" dirty="0"/>
              <a:t>Performance:</a:t>
            </a:r>
          </a:p>
          <a:p>
            <a:pPr lvl="1"/>
            <a:r>
              <a:rPr lang="en-US" dirty="0"/>
              <a:t>Response Time: </a:t>
            </a:r>
            <a:r>
              <a:rPr lang="en-US" dirty="0" smtClean="0"/>
              <a:t>95</a:t>
            </a:r>
            <a:r>
              <a:rPr lang="en-US" dirty="0"/>
              <a:t>% response time </a:t>
            </a:r>
            <a:r>
              <a:rPr lang="en-US" dirty="0" smtClean="0"/>
              <a:t>&lt; 2 </a:t>
            </a:r>
            <a:r>
              <a:rPr lang="en-US" dirty="0"/>
              <a:t>seconds (at </a:t>
            </a:r>
            <a:r>
              <a:rPr lang="en-US" dirty="0" smtClean="0"/>
              <a:t>most)</a:t>
            </a:r>
          </a:p>
          <a:p>
            <a:pPr lvl="1"/>
            <a:r>
              <a:rPr lang="en-US" dirty="0" smtClean="0"/>
              <a:t>Round Trips minimized.  Tradeoffs between payload size, pre-fetching, and </a:t>
            </a:r>
            <a:r>
              <a:rPr lang="en-US" dirty="0"/>
              <a:t>client-side caching of the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r>
              <a:rPr lang="en-US" dirty="0"/>
              <a:t>Payload </a:t>
            </a:r>
            <a:r>
              <a:rPr lang="en-US" dirty="0" smtClean="0"/>
              <a:t>Size minimized by parameterized APIs (filters,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Favoring Generic APIs over Mobile-specific ones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6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1703" y="2195639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4714" y="2211370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6632" y="3208421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0309" y="2860847"/>
            <a:ext cx="25217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8000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rgbClr val="008000"/>
                  </a:solidFill>
                </a:ln>
              </a:rPr>
              <a:t>access_token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rgbClr val="008000"/>
                  </a:solidFill>
                </a:ln>
              </a:rPr>
            </a:br>
            <a:r>
              <a:rPr lang="en-US" sz="1600" dirty="0" err="1" smtClean="0">
                <a:ln>
                  <a:solidFill>
                    <a:srgbClr val="008000"/>
                  </a:solidFill>
                </a:ln>
              </a:rPr>
              <a:t>grant_type</a:t>
            </a:r>
            <a:r>
              <a:rPr lang="en-US" sz="1600" dirty="0" smtClean="0">
                <a:ln>
                  <a:solidFill>
                    <a:srgbClr val="008000"/>
                  </a:solidFill>
                </a:ln>
              </a:rPr>
              <a:t>=password</a:t>
            </a:r>
            <a:endParaRPr lang="en-US" sz="1600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13660" y="3962399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93332" y="3625339"/>
            <a:ext cx="343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&lt;</a:t>
            </a:r>
            <a:r>
              <a:rPr lang="en-US" i="1" dirty="0" err="1" smtClean="0">
                <a:ln>
                  <a:solidFill>
                    <a:srgbClr val="008000"/>
                  </a:solidFill>
                </a:ln>
              </a:rPr>
              <a:t>edX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 Token&gt;, &lt;refresh Token&gt;</a:t>
            </a:r>
            <a:endParaRPr lang="en-US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26632" y="5205663"/>
            <a:ext cx="3836736" cy="0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066" y="4879478"/>
            <a:ext cx="26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API calls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Bearer = </a:t>
            </a:r>
            <a:r>
              <a:rPr lang="en-US" b="1" i="1" dirty="0" smtClean="0">
                <a:solidFill>
                  <a:schemeClr val="accent6"/>
                </a:solidFill>
              </a:rPr>
              <a:t>&lt;</a:t>
            </a:r>
            <a:r>
              <a:rPr lang="en-US" b="1" i="1" dirty="0" err="1" smtClean="0">
                <a:solidFill>
                  <a:schemeClr val="accent6"/>
                </a:solidFill>
              </a:rPr>
              <a:t>edX</a:t>
            </a:r>
            <a:r>
              <a:rPr lang="en-US" b="1" i="1" dirty="0" smtClean="0">
                <a:solidFill>
                  <a:schemeClr val="accent6"/>
                </a:solidFill>
              </a:rPr>
              <a:t> Token&gt;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3660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63368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3rd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82840" y="184807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549" y="184345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6958" y="2535040"/>
            <a:ext cx="3074729" cy="49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76958" y="2946425"/>
            <a:ext cx="3074729" cy="266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627" y="2665329"/>
            <a:ext cx="141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n>
                  <a:solidFill>
                    <a:srgbClr val="008000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76958" y="5954271"/>
            <a:ext cx="6149463" cy="0"/>
          </a:xfrm>
          <a:prstGeom prst="straightConnector1">
            <a:avLst/>
          </a:prstGeom>
          <a:ln w="127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5764" y="5641454"/>
            <a:ext cx="21075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accent6"/>
                  </a:solidFill>
                </a:ln>
              </a:rPr>
              <a:t>API calls</a:t>
            </a:r>
          </a:p>
          <a:p>
            <a:pPr algn="ctr"/>
            <a:r>
              <a:rPr lang="en-US" sz="1400" dirty="0" smtClean="0">
                <a:ln>
                  <a:solidFill>
                    <a:schemeClr val="accent6"/>
                  </a:solidFill>
                </a:ln>
              </a:rPr>
              <a:t>Bearer = 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6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 Token&gt;</a:t>
            </a:r>
            <a:endParaRPr lang="en-US" sz="1400" i="1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651" y="1811185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Google/FB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12737" y="2165708"/>
            <a:ext cx="78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8000"/>
                  </a:solidFill>
                </a:ln>
              </a:rPr>
              <a:t>Login</a:t>
            </a:r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6958" y="3721799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48543" y="3408979"/>
            <a:ext cx="2794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chemeClr val="accent3"/>
                  </a:solidFill>
                </a:ln>
              </a:rPr>
              <a:t>exchange_token</a:t>
            </a:r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76958" y="5045931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3798" y="4733111"/>
            <a:ext cx="2711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3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 Token&gt;, &lt;refresh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71474" y="4316020"/>
            <a:ext cx="3154948" cy="0"/>
          </a:xfrm>
          <a:prstGeom prst="straightConnector1">
            <a:avLst/>
          </a:prstGeom>
          <a:ln w="12700" cmpd="sng">
            <a:solidFill>
              <a:srgbClr val="E2751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0146" y="3957069"/>
            <a:ext cx="25821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authorize, 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&lt;G/FB 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Token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&gt;</a:t>
            </a:r>
          </a:p>
          <a:p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451687" y="4603400"/>
            <a:ext cx="3074734" cy="22069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68221" y="434475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6717" y="474343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76958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4451687" y="2165708"/>
            <a:ext cx="7856" cy="3475746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26421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4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X_architecture_CMS_LMS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the whole shebang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8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49" y="294116"/>
            <a:ext cx="7121025" cy="762743"/>
          </a:xfrm>
        </p:spPr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3" name="Picture 2" descr="Mobile Analy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8981"/>
            <a:ext cx="7723489" cy="5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Pipeline</a:t>
            </a:r>
            <a:endParaRPr lang="en-US" sz="3200" i="1" dirty="0"/>
          </a:p>
        </p:txBody>
      </p:sp>
      <p:pic>
        <p:nvPicPr>
          <p:cNvPr id="4" name="Picture 3" descr="VEDA pipeline NEW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87500"/>
            <a:ext cx="8458200" cy="3670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Front End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5918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Relic – performance and crash analysis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smtClean="0"/>
              <a:t>Analytics – usage analysis</a:t>
            </a:r>
            <a:endParaRPr lang="en-US" dirty="0" smtClean="0"/>
          </a:p>
          <a:p>
            <a:r>
              <a:rPr lang="en-US" dirty="0" err="1" smtClean="0"/>
              <a:t>Splunk</a:t>
            </a:r>
            <a:r>
              <a:rPr lang="en-US" dirty="0" smtClean="0"/>
              <a:t> – log analysis</a:t>
            </a:r>
            <a:endParaRPr lang="en-US" dirty="0" smtClean="0"/>
          </a:p>
          <a:p>
            <a:r>
              <a:rPr lang="en-US" dirty="0" err="1" smtClean="0"/>
              <a:t>Datadog</a:t>
            </a:r>
            <a:r>
              <a:rPr lang="en-US" dirty="0" smtClean="0"/>
              <a:t> – statistical analysis</a:t>
            </a:r>
          </a:p>
          <a:p>
            <a:r>
              <a:rPr lang="en-US" dirty="0" err="1" smtClean="0"/>
              <a:t>Crashlytics</a:t>
            </a:r>
            <a:r>
              <a:rPr lang="en-US" dirty="0" smtClean="0"/>
              <a:t> </a:t>
            </a:r>
            <a:r>
              <a:rPr lang="en-US" dirty="0"/>
              <a:t>(Fabric</a:t>
            </a:r>
            <a:r>
              <a:rPr lang="en-US" dirty="0" smtClean="0"/>
              <a:t>) – crash analysis of mobile apps</a:t>
            </a:r>
            <a:endParaRPr lang="en-US" dirty="0"/>
          </a:p>
          <a:p>
            <a:r>
              <a:rPr lang="en-US" dirty="0" smtClean="0"/>
              <a:t>Analytics </a:t>
            </a:r>
            <a:r>
              <a:rPr lang="en-US" dirty="0" smtClean="0"/>
              <a:t>Pipeline (</a:t>
            </a:r>
            <a:r>
              <a:rPr lang="en-US" dirty="0" err="1" smtClean="0"/>
              <a:t>Vertica</a:t>
            </a:r>
            <a:r>
              <a:rPr lang="en-US" dirty="0" smtClean="0"/>
              <a:t> and Tableau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Profiling: </a:t>
            </a:r>
            <a:r>
              <a:rPr lang="en-US" dirty="0" err="1" smtClean="0"/>
              <a:t>PyInstrument</a:t>
            </a:r>
            <a:r>
              <a:rPr lang="en-US" dirty="0" smtClean="0"/>
              <a:t>, </a:t>
            </a:r>
            <a:r>
              <a:rPr lang="en-US" dirty="0" err="1" smtClean="0"/>
              <a:t>RunSnakeRun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Deep/broad hierarchy</a:t>
            </a:r>
            <a:endParaRPr lang="en-US" dirty="0"/>
          </a:p>
          <a:p>
            <a:pPr lvl="1"/>
            <a:r>
              <a:rPr lang="en-US" dirty="0" smtClean="0"/>
              <a:t>Large assets</a:t>
            </a:r>
          </a:p>
          <a:p>
            <a:pPr lvl="1"/>
            <a:r>
              <a:rPr lang="en-US" dirty="0" smtClean="0"/>
              <a:t>Many users</a:t>
            </a:r>
            <a:endParaRPr lang="en-US" dirty="0"/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CDNs</a:t>
            </a:r>
          </a:p>
          <a:p>
            <a:r>
              <a:rPr lang="en-US" dirty="0" smtClean="0"/>
              <a:t>Fewer API calls versus smaller payloads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Client-side caching and pre-fetching</a:t>
            </a:r>
          </a:p>
          <a:p>
            <a:pPr lvl="1"/>
            <a:r>
              <a:rPr lang="en-US" dirty="0" smtClean="0"/>
              <a:t>Server</a:t>
            </a:r>
            <a:r>
              <a:rPr lang="en-US" dirty="0"/>
              <a:t>-side </a:t>
            </a:r>
            <a:r>
              <a:rPr lang="en-US" dirty="0" smtClean="0"/>
              <a:t>caching is tricky (ACLs, dynamic data)</a:t>
            </a:r>
          </a:p>
          <a:p>
            <a:pPr lvl="1"/>
            <a:r>
              <a:rPr lang="en-US" dirty="0" smtClean="0"/>
              <a:t>Expiration (Expires/Cache-Control), Validation (Last Modified)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4624"/>
          </a:xfrm>
        </p:spPr>
        <p:txBody>
          <a:bodyPr/>
          <a:lstStyle/>
          <a:p>
            <a:r>
              <a:rPr lang="en-US" dirty="0" smtClean="0"/>
              <a:t>Mobile Connections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edX overall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9259"/>
          <a:stretch/>
        </p:blipFill>
        <p:spPr>
          <a:xfrm>
            <a:off x="12700" y="1625600"/>
            <a:ext cx="9131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8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426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8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3" t="3838" r="4575" b="3233"/>
          <a:stretch/>
        </p:blipFill>
        <p:spPr>
          <a:xfrm>
            <a:off x="-28934" y="25400"/>
            <a:ext cx="9172934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1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5" name="Picture 4" descr="x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53815"/>
            <a:ext cx="5331890" cy="5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4" name="Picture 3" descr="xBlock 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6601"/>
            <a:ext cx="5343840" cy="5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15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2830</TotalTime>
  <Words>660</Words>
  <Application>Microsoft Macintosh PowerPoint</Application>
  <PresentationFormat>On-screen Show (4:3)</PresentationFormat>
  <Paragraphs>142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edX  Architecture Onboarding</vt:lpstr>
      <vt:lpstr>PowerPoint Presentation</vt:lpstr>
      <vt:lpstr>Mobile Connections</vt:lpstr>
      <vt:lpstr>PowerPoint Presentation</vt:lpstr>
      <vt:lpstr>PowerPoint Presentation</vt:lpstr>
      <vt:lpstr>PowerPoint Presentation</vt:lpstr>
      <vt:lpstr>PowerPoint Presentation</vt:lpstr>
      <vt:lpstr>xBlocks</vt:lpstr>
      <vt:lpstr>xBlocks</vt:lpstr>
      <vt:lpstr>Server Environments</vt:lpstr>
      <vt:lpstr>Coding Standards</vt:lpstr>
      <vt:lpstr>Tools &amp; Technology (1)</vt:lpstr>
      <vt:lpstr>Tools &amp; Technology (2)</vt:lpstr>
      <vt:lpstr>Testing</vt:lpstr>
      <vt:lpstr>Security</vt:lpstr>
      <vt:lpstr>Security Attacks</vt:lpstr>
      <vt:lpstr>API Design</vt:lpstr>
      <vt:lpstr>Authentication 1st Party OAuth Login</vt:lpstr>
      <vt:lpstr>Authentication 3rd Party OAuth Login</vt:lpstr>
      <vt:lpstr>Analytics</vt:lpstr>
      <vt:lpstr>Video Pipeline</vt:lpstr>
      <vt:lpstr>Django Front End</vt:lpstr>
      <vt:lpstr>Monitoring</vt:lpstr>
      <vt:lpstr>Performance &amp; Scalability</vt:lpstr>
    </vt:vector>
  </TitlesOfParts>
  <Manager/>
  <Company>edX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Onboarding</dc:title>
  <dc:subject/>
  <dc:creator>Nimisha Asthagiri</dc:creator>
  <cp:keywords/>
  <dc:description/>
  <cp:lastModifiedBy>EdX</cp:lastModifiedBy>
  <cp:revision>371</cp:revision>
  <dcterms:created xsi:type="dcterms:W3CDTF">2015-04-20T22:21:42Z</dcterms:created>
  <dcterms:modified xsi:type="dcterms:W3CDTF">2016-06-21T15:50:50Z</dcterms:modified>
  <cp:category/>
</cp:coreProperties>
</file>